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89" r:id="rId4"/>
  </p:sldMasterIdLst>
  <p:notesMasterIdLst>
    <p:notesMasterId r:id="rId22"/>
  </p:notesMasterIdLst>
  <p:handoutMasterIdLst>
    <p:handoutMasterId r:id="rId23"/>
  </p:handoutMasterIdLst>
  <p:sldIdLst>
    <p:sldId id="256" r:id="rId5"/>
    <p:sldId id="774" r:id="rId6"/>
    <p:sldId id="949" r:id="rId7"/>
    <p:sldId id="883" r:id="rId8"/>
    <p:sldId id="961" r:id="rId9"/>
    <p:sldId id="962" r:id="rId10"/>
    <p:sldId id="950" r:id="rId11"/>
    <p:sldId id="974" r:id="rId12"/>
    <p:sldId id="963" r:id="rId13"/>
    <p:sldId id="964" r:id="rId14"/>
    <p:sldId id="965" r:id="rId15"/>
    <p:sldId id="966" r:id="rId16"/>
    <p:sldId id="923" r:id="rId17"/>
    <p:sldId id="924" r:id="rId18"/>
    <p:sldId id="995" r:id="rId19"/>
    <p:sldId id="946" r:id="rId20"/>
    <p:sldId id="1005"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5" userDrawn="1">
          <p15:clr>
            <a:srgbClr val="A4A3A4"/>
          </p15:clr>
        </p15:guide>
        <p15:guide id="3" orient="horz" pos="2909"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350A6-35BD-46BC-9869-4534156F1F50}" v="2" dt="2023-09-26T15:36:09.84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3026" autoAdjust="0"/>
  </p:normalViewPr>
  <p:slideViewPr>
    <p:cSldViewPr>
      <p:cViewPr varScale="1">
        <p:scale>
          <a:sx n="93" d="100"/>
          <a:sy n="93" d="100"/>
        </p:scale>
        <p:origin x="18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264"/>
    </p:cViewPr>
  </p:sorterViewPr>
  <p:notesViewPr>
    <p:cSldViewPr>
      <p:cViewPr varScale="1">
        <p:scale>
          <a:sx n="81" d="100"/>
          <a:sy n="81" d="100"/>
        </p:scale>
        <p:origin x="2016" y="120"/>
      </p:cViewPr>
      <p:guideLst>
        <p:guide orient="horz" pos="2905"/>
        <p:guide pos="2205"/>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Peter C" userId="9bb57e8c-a7eb-46f6-acfd-e792c44199dd" providerId="ADAL" clId="{B78350A6-35BD-46BC-9869-4534156F1F50}"/>
    <pc:docChg chg="addSld delSld modSld modMainMaster">
      <pc:chgData name="Bennett, Peter C" userId="9bb57e8c-a7eb-46f6-acfd-e792c44199dd" providerId="ADAL" clId="{B78350A6-35BD-46BC-9869-4534156F1F50}" dt="2023-09-26T15:38:39.774" v="42" actId="47"/>
      <pc:docMkLst>
        <pc:docMk/>
      </pc:docMkLst>
      <pc:sldChg chg="addSp delSp modSp mod">
        <pc:chgData name="Bennett, Peter C" userId="9bb57e8c-a7eb-46f6-acfd-e792c44199dd" providerId="ADAL" clId="{B78350A6-35BD-46BC-9869-4534156F1F50}" dt="2023-09-26T15:36:47.263" v="27" actId="1076"/>
        <pc:sldMkLst>
          <pc:docMk/>
          <pc:sldMk cId="0" sldId="256"/>
        </pc:sldMkLst>
        <pc:spChg chg="mod">
          <ac:chgData name="Bennett, Peter C" userId="9bb57e8c-a7eb-46f6-acfd-e792c44199dd" providerId="ADAL" clId="{B78350A6-35BD-46BC-9869-4534156F1F50}" dt="2023-09-26T15:34:52.664" v="9" actId="6549"/>
          <ac:spMkLst>
            <pc:docMk/>
            <pc:sldMk cId="0" sldId="256"/>
            <ac:spMk id="5" creationId="{00000000-0000-0000-0000-000000000000}"/>
          </ac:spMkLst>
        </pc:spChg>
        <pc:picChg chg="add mod">
          <ac:chgData name="Bennett, Peter C" userId="9bb57e8c-a7eb-46f6-acfd-e792c44199dd" providerId="ADAL" clId="{B78350A6-35BD-46BC-9869-4534156F1F50}" dt="2023-09-26T15:36:47.263" v="27" actId="1076"/>
          <ac:picMkLst>
            <pc:docMk/>
            <pc:sldMk cId="0" sldId="256"/>
            <ac:picMk id="3" creationId="{813A75ED-2532-971C-1473-63729B156FD8}"/>
          </ac:picMkLst>
        </pc:picChg>
        <pc:picChg chg="del">
          <ac:chgData name="Bennett, Peter C" userId="9bb57e8c-a7eb-46f6-acfd-e792c44199dd" providerId="ADAL" clId="{B78350A6-35BD-46BC-9869-4534156F1F50}" dt="2023-09-26T15:36:35.126" v="23" actId="478"/>
          <ac:picMkLst>
            <pc:docMk/>
            <pc:sldMk cId="0" sldId="256"/>
            <ac:picMk id="7" creationId="{F3E7F000-1862-4F4C-8051-EBC7C98A113A}"/>
          </ac:picMkLst>
        </pc:picChg>
      </pc:sldChg>
      <pc:sldChg chg="del">
        <pc:chgData name="Bennett, Peter C" userId="9bb57e8c-a7eb-46f6-acfd-e792c44199dd" providerId="ADAL" clId="{B78350A6-35BD-46BC-9869-4534156F1F50}" dt="2023-09-26T15:38:39.774" v="42" actId="47"/>
        <pc:sldMkLst>
          <pc:docMk/>
          <pc:sldMk cId="391650299" sldId="975"/>
        </pc:sldMkLst>
      </pc:sldChg>
      <pc:sldChg chg="add">
        <pc:chgData name="Bennett, Peter C" userId="9bb57e8c-a7eb-46f6-acfd-e792c44199dd" providerId="ADAL" clId="{B78350A6-35BD-46BC-9869-4534156F1F50}" dt="2023-09-26T15:38:33.330" v="41"/>
        <pc:sldMkLst>
          <pc:docMk/>
          <pc:sldMk cId="269672473" sldId="1005"/>
        </pc:sldMkLst>
      </pc:sldChg>
      <pc:sldMasterChg chg="modSldLayout">
        <pc:chgData name="Bennett, Peter C" userId="9bb57e8c-a7eb-46f6-acfd-e792c44199dd" providerId="ADAL" clId="{B78350A6-35BD-46BC-9869-4534156F1F50}" dt="2023-09-26T15:37:49.577" v="40" actId="1076"/>
        <pc:sldMasterMkLst>
          <pc:docMk/>
          <pc:sldMasterMk cId="0" sldId="2147483648"/>
        </pc:sldMasterMkLst>
        <pc:sldLayoutChg chg="addSp delSp modSp mod">
          <pc:chgData name="Bennett, Peter C" userId="9bb57e8c-a7eb-46f6-acfd-e792c44199dd" providerId="ADAL" clId="{B78350A6-35BD-46BC-9869-4534156F1F50}" dt="2023-09-26T15:37:49.577" v="40" actId="1076"/>
          <pc:sldLayoutMkLst>
            <pc:docMk/>
            <pc:sldMasterMk cId="0" sldId="2147483648"/>
            <pc:sldLayoutMk cId="0" sldId="2147483655"/>
          </pc:sldLayoutMkLst>
          <pc:spChg chg="mod">
            <ac:chgData name="Bennett, Peter C" userId="9bb57e8c-a7eb-46f6-acfd-e792c44199dd" providerId="ADAL" clId="{B78350A6-35BD-46BC-9869-4534156F1F50}" dt="2023-09-26T15:37:39.961" v="37" actId="6549"/>
            <ac:spMkLst>
              <pc:docMk/>
              <pc:sldMasterMk cId="0" sldId="2147483648"/>
              <pc:sldLayoutMk cId="0" sldId="2147483655"/>
              <ac:spMk id="10" creationId="{5735FFE1-E7DA-4FB9-97AC-95EE1D26F9C2}"/>
            </ac:spMkLst>
          </pc:spChg>
          <pc:picChg chg="add mod">
            <ac:chgData name="Bennett, Peter C" userId="9bb57e8c-a7eb-46f6-acfd-e792c44199dd" providerId="ADAL" clId="{B78350A6-35BD-46BC-9869-4534156F1F50}" dt="2023-09-26T15:37:49.577" v="40" actId="1076"/>
            <ac:picMkLst>
              <pc:docMk/>
              <pc:sldMasterMk cId="0" sldId="2147483648"/>
              <pc:sldLayoutMk cId="0" sldId="2147483655"/>
              <ac:picMk id="3" creationId="{17F745AF-37B1-7494-3719-65DAF18C055D}"/>
            </ac:picMkLst>
          </pc:picChg>
          <pc:picChg chg="del">
            <ac:chgData name="Bennett, Peter C" userId="9bb57e8c-a7eb-46f6-acfd-e792c44199dd" providerId="ADAL" clId="{B78350A6-35BD-46BC-9869-4534156F1F50}" dt="2023-09-26T15:37:42.023" v="38" actId="478"/>
            <ac:picMkLst>
              <pc:docMk/>
              <pc:sldMasterMk cId="0" sldId="2147483648"/>
              <pc:sldLayoutMk cId="0" sldId="2147483655"/>
              <ac:picMk id="1030" creationId="{46039209-1E9C-4394-B171-2ED69FC9F10B}"/>
            </ac:picMkLst>
          </pc:picChg>
        </pc:sldLayoutChg>
      </pc:sldMasterChg>
      <pc:sldMasterChg chg="modSldLayout">
        <pc:chgData name="Bennett, Peter C" userId="9bb57e8c-a7eb-46f6-acfd-e792c44199dd" providerId="ADAL" clId="{B78350A6-35BD-46BC-9869-4534156F1F50}" dt="2023-09-26T15:36:18.952" v="22" actId="1076"/>
        <pc:sldMasterMkLst>
          <pc:docMk/>
          <pc:sldMasterMk cId="551718688" sldId="2147483685"/>
        </pc:sldMasterMkLst>
        <pc:sldLayoutChg chg="addSp delSp modSp mod">
          <pc:chgData name="Bennett, Peter C" userId="9bb57e8c-a7eb-46f6-acfd-e792c44199dd" providerId="ADAL" clId="{B78350A6-35BD-46BC-9869-4534156F1F50}" dt="2023-09-26T15:36:18.952" v="22" actId="1076"/>
          <pc:sldLayoutMkLst>
            <pc:docMk/>
            <pc:sldMasterMk cId="551718688" sldId="2147483685"/>
            <pc:sldLayoutMk cId="1083748651" sldId="2147483687"/>
          </pc:sldLayoutMkLst>
          <pc:spChg chg="mod">
            <ac:chgData name="Bennett, Peter C" userId="9bb57e8c-a7eb-46f6-acfd-e792c44199dd" providerId="ADAL" clId="{B78350A6-35BD-46BC-9869-4534156F1F50}" dt="2023-09-26T15:35:25.431" v="19" actId="6549"/>
            <ac:spMkLst>
              <pc:docMk/>
              <pc:sldMasterMk cId="551718688" sldId="2147483685"/>
              <pc:sldLayoutMk cId="1083748651" sldId="2147483687"/>
              <ac:spMk id="8" creationId="{32BB47B2-22D1-409E-B938-4A05E6F268F1}"/>
            </ac:spMkLst>
          </pc:spChg>
          <pc:picChg chg="add mod">
            <ac:chgData name="Bennett, Peter C" userId="9bb57e8c-a7eb-46f6-acfd-e792c44199dd" providerId="ADAL" clId="{B78350A6-35BD-46BC-9869-4534156F1F50}" dt="2023-09-26T15:36:18.952" v="22" actId="1076"/>
            <ac:picMkLst>
              <pc:docMk/>
              <pc:sldMasterMk cId="551718688" sldId="2147483685"/>
              <pc:sldLayoutMk cId="1083748651" sldId="2147483687"/>
              <ac:picMk id="2" creationId="{A848594E-B906-9595-9E2B-7B129772D607}"/>
            </ac:picMkLst>
          </pc:picChg>
          <pc:picChg chg="del">
            <ac:chgData name="Bennett, Peter C" userId="9bb57e8c-a7eb-46f6-acfd-e792c44199dd" providerId="ADAL" clId="{B78350A6-35BD-46BC-9869-4534156F1F50}" dt="2023-09-26T15:35:28.262" v="20" actId="478"/>
            <ac:picMkLst>
              <pc:docMk/>
              <pc:sldMasterMk cId="551718688" sldId="2147483685"/>
              <pc:sldLayoutMk cId="1083748651" sldId="2147483687"/>
              <ac:picMk id="9" creationId="{B0084DBF-EFCF-40F1-A2E5-9E31FD8CB62F}"/>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9534D-E530-4625-8C6D-A82D1AA382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F476F14-7C75-45C3-BB2B-979F3FEFF382}">
      <dgm:prSet phldrT="[Text]" custT="1"/>
      <dgm:spPr/>
      <dgm:t>
        <a:bodyPr/>
        <a:lstStyle/>
        <a:p>
          <a:r>
            <a:rPr lang="en-US" sz="2200" dirty="0">
              <a:latin typeface="Arial" panose="020B0604020202020204" pitchFamily="34" charset="0"/>
              <a:cs typeface="Arial" panose="020B0604020202020204" pitchFamily="34" charset="0"/>
            </a:rPr>
            <a:t>Leadership</a:t>
          </a:r>
        </a:p>
        <a:p>
          <a:r>
            <a:rPr lang="en-US" sz="2200" dirty="0">
              <a:latin typeface="Arial" panose="020B0604020202020204" pitchFamily="34" charset="0"/>
              <a:cs typeface="Arial" panose="020B0604020202020204" pitchFamily="34" charset="0"/>
            </a:rPr>
            <a:t>Skills</a:t>
          </a:r>
        </a:p>
      </dgm:t>
    </dgm:pt>
    <dgm:pt modelId="{8147DC1E-74A0-49F9-80F3-BC6115424AEC}" type="parTrans" cxnId="{4FBB1D22-C8BB-41FF-ABDF-BC15F5B3EF7D}">
      <dgm:prSet/>
      <dgm:spPr/>
      <dgm:t>
        <a:bodyPr/>
        <a:lstStyle/>
        <a:p>
          <a:endParaRPr lang="en-US"/>
        </a:p>
      </dgm:t>
    </dgm:pt>
    <dgm:pt modelId="{8F88CFF8-4228-42F1-8456-C6CBEA8E26A8}" type="sibTrans" cxnId="{4FBB1D22-C8BB-41FF-ABDF-BC15F5B3EF7D}">
      <dgm:prSet/>
      <dgm:spPr/>
      <dgm:t>
        <a:bodyPr/>
        <a:lstStyle/>
        <a:p>
          <a:endParaRPr lang="en-US"/>
        </a:p>
      </dgm:t>
    </dgm:pt>
    <dgm:pt modelId="{F67BFC13-B476-4327-98D1-3DEC58557840}">
      <dgm:prSet phldrT="[Text]" custT="1"/>
      <dgm:spPr/>
      <dgm:t>
        <a:bodyPr/>
        <a:lstStyle/>
        <a:p>
          <a:r>
            <a:rPr lang="en-US" sz="2200" b="0" dirty="0">
              <a:latin typeface="Arial" panose="020B0604020202020204" pitchFamily="34" charset="0"/>
              <a:cs typeface="Arial" panose="020B0604020202020204" pitchFamily="34" charset="0"/>
            </a:rPr>
            <a:t>Intellectual/ Problem Solving</a:t>
          </a:r>
        </a:p>
        <a:p>
          <a:r>
            <a:rPr lang="en-US" sz="2200" b="0" dirty="0">
              <a:latin typeface="Arial" panose="020B0604020202020204" pitchFamily="34" charset="0"/>
              <a:cs typeface="Arial" panose="020B0604020202020204" pitchFamily="34" charset="0"/>
            </a:rPr>
            <a:t>Skills</a:t>
          </a:r>
        </a:p>
      </dgm:t>
    </dgm:pt>
    <dgm:pt modelId="{4DF9A201-2D2D-4E5C-9483-871295EDF40E}" type="parTrans" cxnId="{ED9757D3-E5CA-4B2E-B15C-6CB7B6507915}">
      <dgm:prSet/>
      <dgm:spPr/>
      <dgm:t>
        <a:bodyPr/>
        <a:lstStyle/>
        <a:p>
          <a:endParaRPr lang="en-US"/>
        </a:p>
      </dgm:t>
    </dgm:pt>
    <dgm:pt modelId="{F19499F3-6CD3-4C56-A087-DEF31928D966}" type="sibTrans" cxnId="{ED9757D3-E5CA-4B2E-B15C-6CB7B6507915}">
      <dgm:prSet/>
      <dgm:spPr/>
      <dgm:t>
        <a:bodyPr/>
        <a:lstStyle/>
        <a:p>
          <a:endParaRPr lang="en-US"/>
        </a:p>
      </dgm:t>
    </dgm:pt>
    <dgm:pt modelId="{73BB778F-5E81-4CF7-ABD5-707A965FB215}">
      <dgm:prSet phldrT="[Text]" custT="1"/>
      <dgm:spPr/>
      <dgm:t>
        <a:bodyPr/>
        <a:lstStyle/>
        <a:p>
          <a:r>
            <a:rPr lang="en-US" sz="2200" dirty="0">
              <a:latin typeface="Arial" panose="020B0604020202020204" pitchFamily="34" charset="0"/>
              <a:cs typeface="Arial" panose="020B0604020202020204" pitchFamily="34" charset="0"/>
            </a:rPr>
            <a:t>Results Orientation</a:t>
          </a:r>
        </a:p>
      </dgm:t>
    </dgm:pt>
    <dgm:pt modelId="{A2C67A99-8DFE-49DF-98F7-6502833C6484}" type="parTrans" cxnId="{C1BE3BAD-2F2B-4444-8C24-4D90DFF41AC0}">
      <dgm:prSet/>
      <dgm:spPr/>
      <dgm:t>
        <a:bodyPr/>
        <a:lstStyle/>
        <a:p>
          <a:endParaRPr lang="en-US"/>
        </a:p>
      </dgm:t>
    </dgm:pt>
    <dgm:pt modelId="{20989099-02A8-48CA-B4D6-2AC8677648F4}" type="sibTrans" cxnId="{C1BE3BAD-2F2B-4444-8C24-4D90DFF41AC0}">
      <dgm:prSet/>
      <dgm:spPr/>
      <dgm:t>
        <a:bodyPr/>
        <a:lstStyle/>
        <a:p>
          <a:endParaRPr lang="en-US"/>
        </a:p>
      </dgm:t>
    </dgm:pt>
    <dgm:pt modelId="{B3C576FC-6B33-47E5-AA5A-F3B846D71FF6}">
      <dgm:prSet phldrT="[Text]" custT="1"/>
      <dgm:spPr/>
      <dgm:t>
        <a:bodyPr/>
        <a:lstStyle/>
        <a:p>
          <a:r>
            <a:rPr lang="en-US" sz="2200" dirty="0">
              <a:latin typeface="Arial" panose="020B0604020202020204" pitchFamily="34" charset="0"/>
              <a:cs typeface="Arial" panose="020B0604020202020204" pitchFamily="34" charset="0"/>
            </a:rPr>
            <a:t>Team Players</a:t>
          </a:r>
        </a:p>
      </dgm:t>
    </dgm:pt>
    <dgm:pt modelId="{43FDF115-1C21-4B11-9F3B-0D1855716054}" type="parTrans" cxnId="{52D3E118-4740-45FD-A4B0-9365B4E8E412}">
      <dgm:prSet/>
      <dgm:spPr/>
      <dgm:t>
        <a:bodyPr/>
        <a:lstStyle/>
        <a:p>
          <a:endParaRPr lang="en-US"/>
        </a:p>
      </dgm:t>
    </dgm:pt>
    <dgm:pt modelId="{E3E838C7-D0FA-4A81-A66F-D8A6A6C56A08}" type="sibTrans" cxnId="{52D3E118-4740-45FD-A4B0-9365B4E8E412}">
      <dgm:prSet/>
      <dgm:spPr/>
      <dgm:t>
        <a:bodyPr/>
        <a:lstStyle/>
        <a:p>
          <a:endParaRPr lang="en-US"/>
        </a:p>
      </dgm:t>
    </dgm:pt>
    <dgm:pt modelId="{3B02F6C6-40FA-41C9-BA70-03F9C1337B82}">
      <dgm:prSet phldrT="[Text]" custT="1"/>
      <dgm:spPr/>
      <dgm:t>
        <a:bodyPr/>
        <a:lstStyle/>
        <a:p>
          <a:r>
            <a:rPr lang="en-US" sz="2200" dirty="0">
              <a:latin typeface="Arial" panose="020B0604020202020204" pitchFamily="34" charset="0"/>
              <a:cs typeface="Arial" panose="020B0604020202020204" pitchFamily="34" charset="0"/>
            </a:rPr>
            <a:t>Strong Communication Skills (Oral and Written)</a:t>
          </a:r>
        </a:p>
      </dgm:t>
    </dgm:pt>
    <dgm:pt modelId="{44F23AB1-CD9B-4A76-8D4F-498477A3C553}" type="parTrans" cxnId="{65AA02CB-F88C-4E57-ABDE-66A7D1344EB6}">
      <dgm:prSet/>
      <dgm:spPr/>
      <dgm:t>
        <a:bodyPr/>
        <a:lstStyle/>
        <a:p>
          <a:endParaRPr lang="en-US"/>
        </a:p>
      </dgm:t>
    </dgm:pt>
    <dgm:pt modelId="{DEC5E1F1-657A-4087-A69F-62034552328C}" type="sibTrans" cxnId="{65AA02CB-F88C-4E57-ABDE-66A7D1344EB6}">
      <dgm:prSet/>
      <dgm:spPr/>
      <dgm:t>
        <a:bodyPr/>
        <a:lstStyle/>
        <a:p>
          <a:endParaRPr lang="en-US"/>
        </a:p>
      </dgm:t>
    </dgm:pt>
    <dgm:pt modelId="{25E25DBF-B422-4060-8D71-6B1EEC6063D7}">
      <dgm:prSet phldrT="[Text]" custT="1"/>
      <dgm:spPr/>
      <dgm:t>
        <a:bodyPr/>
        <a:lstStyle/>
        <a:p>
          <a:r>
            <a:rPr lang="en-US" sz="2200" dirty="0">
              <a:latin typeface="Arial" panose="020B0604020202020204" pitchFamily="34" charset="0"/>
              <a:cs typeface="Arial" panose="020B0604020202020204" pitchFamily="34" charset="0"/>
            </a:rPr>
            <a:t>Technical Skills (Depending Upon Position)</a:t>
          </a:r>
        </a:p>
      </dgm:t>
    </dgm:pt>
    <dgm:pt modelId="{C464B8FE-7B90-4D0D-AD4D-4839EB5B1F14}" type="parTrans" cxnId="{76F903D6-1C71-4283-B744-9454D51F2D70}">
      <dgm:prSet/>
      <dgm:spPr/>
      <dgm:t>
        <a:bodyPr/>
        <a:lstStyle/>
        <a:p>
          <a:endParaRPr lang="en-US"/>
        </a:p>
      </dgm:t>
    </dgm:pt>
    <dgm:pt modelId="{6BD9024F-B793-41C5-9E9A-2437D298B178}" type="sibTrans" cxnId="{76F903D6-1C71-4283-B744-9454D51F2D70}">
      <dgm:prSet/>
      <dgm:spPr/>
      <dgm:t>
        <a:bodyPr/>
        <a:lstStyle/>
        <a:p>
          <a:endParaRPr lang="en-US"/>
        </a:p>
      </dgm:t>
    </dgm:pt>
    <dgm:pt modelId="{56B53E4F-4E5E-453B-A4CD-3491366E3656}" type="pres">
      <dgm:prSet presAssocID="{7949534D-E530-4625-8C6D-A82D1AA38259}" presName="diagram" presStyleCnt="0">
        <dgm:presLayoutVars>
          <dgm:dir/>
          <dgm:resizeHandles val="exact"/>
        </dgm:presLayoutVars>
      </dgm:prSet>
      <dgm:spPr/>
    </dgm:pt>
    <dgm:pt modelId="{BAC87692-26F6-45D6-A486-E5CA7DDD08FD}" type="pres">
      <dgm:prSet presAssocID="{1F476F14-7C75-45C3-BB2B-979F3FEFF382}" presName="node" presStyleLbl="node1" presStyleIdx="0" presStyleCnt="6">
        <dgm:presLayoutVars>
          <dgm:bulletEnabled val="1"/>
        </dgm:presLayoutVars>
      </dgm:prSet>
      <dgm:spPr/>
    </dgm:pt>
    <dgm:pt modelId="{44706B80-A471-4E00-8E47-9E805DBAD9E8}" type="pres">
      <dgm:prSet presAssocID="{8F88CFF8-4228-42F1-8456-C6CBEA8E26A8}" presName="sibTrans" presStyleCnt="0"/>
      <dgm:spPr/>
    </dgm:pt>
    <dgm:pt modelId="{574D22A2-BB64-4272-8FB0-5934AC86F09B}" type="pres">
      <dgm:prSet presAssocID="{F67BFC13-B476-4327-98D1-3DEC58557840}" presName="node" presStyleLbl="node1" presStyleIdx="1" presStyleCnt="6">
        <dgm:presLayoutVars>
          <dgm:bulletEnabled val="1"/>
        </dgm:presLayoutVars>
      </dgm:prSet>
      <dgm:spPr/>
    </dgm:pt>
    <dgm:pt modelId="{2663B47F-7E51-41BA-ACDC-81B06DB2D9E2}" type="pres">
      <dgm:prSet presAssocID="{F19499F3-6CD3-4C56-A087-DEF31928D966}" presName="sibTrans" presStyleCnt="0"/>
      <dgm:spPr/>
    </dgm:pt>
    <dgm:pt modelId="{1967249A-0241-4F79-B07B-A017DB9AA57D}" type="pres">
      <dgm:prSet presAssocID="{73BB778F-5E81-4CF7-ABD5-707A965FB215}" presName="node" presStyleLbl="node1" presStyleIdx="2" presStyleCnt="6">
        <dgm:presLayoutVars>
          <dgm:bulletEnabled val="1"/>
        </dgm:presLayoutVars>
      </dgm:prSet>
      <dgm:spPr/>
    </dgm:pt>
    <dgm:pt modelId="{D181EEAC-FC5F-4F7E-A0DF-9D680AA53B6B}" type="pres">
      <dgm:prSet presAssocID="{20989099-02A8-48CA-B4D6-2AC8677648F4}" presName="sibTrans" presStyleCnt="0"/>
      <dgm:spPr/>
    </dgm:pt>
    <dgm:pt modelId="{8933375D-1A29-43D5-AF8A-01C7CDA84837}" type="pres">
      <dgm:prSet presAssocID="{B3C576FC-6B33-47E5-AA5A-F3B846D71FF6}" presName="node" presStyleLbl="node1" presStyleIdx="3" presStyleCnt="6" custLinFactNeighborX="-55000" custLinFactNeighborY="2124">
        <dgm:presLayoutVars>
          <dgm:bulletEnabled val="1"/>
        </dgm:presLayoutVars>
      </dgm:prSet>
      <dgm:spPr/>
    </dgm:pt>
    <dgm:pt modelId="{32141150-7DFC-4690-BF75-5234949912DF}" type="pres">
      <dgm:prSet presAssocID="{E3E838C7-D0FA-4A81-A66F-D8A6A6C56A08}" presName="sibTrans" presStyleCnt="0"/>
      <dgm:spPr/>
    </dgm:pt>
    <dgm:pt modelId="{BDA4D123-D85E-4633-BC38-6AB1A20BB44A}" type="pres">
      <dgm:prSet presAssocID="{3B02F6C6-40FA-41C9-BA70-03F9C1337B82}" presName="node" presStyleLbl="node1" presStyleIdx="4" presStyleCnt="6" custLinFactNeighborX="-196" custLinFactNeighborY="2124">
        <dgm:presLayoutVars>
          <dgm:bulletEnabled val="1"/>
        </dgm:presLayoutVars>
      </dgm:prSet>
      <dgm:spPr/>
    </dgm:pt>
    <dgm:pt modelId="{BD0547C4-3EB3-44AA-8F45-D8D998CC0C18}" type="pres">
      <dgm:prSet presAssocID="{DEC5E1F1-657A-4087-A69F-62034552328C}" presName="sibTrans" presStyleCnt="0"/>
      <dgm:spPr/>
    </dgm:pt>
    <dgm:pt modelId="{4C259679-C8A4-4EDC-8BCF-A99A40C37E3E}" type="pres">
      <dgm:prSet presAssocID="{25E25DBF-B422-4060-8D71-6B1EEC6063D7}" presName="node" presStyleLbl="node1" presStyleIdx="5" presStyleCnt="6">
        <dgm:presLayoutVars>
          <dgm:bulletEnabled val="1"/>
        </dgm:presLayoutVars>
      </dgm:prSet>
      <dgm:spPr/>
    </dgm:pt>
  </dgm:ptLst>
  <dgm:cxnLst>
    <dgm:cxn modelId="{52D3E118-4740-45FD-A4B0-9365B4E8E412}" srcId="{7949534D-E530-4625-8C6D-A82D1AA38259}" destId="{B3C576FC-6B33-47E5-AA5A-F3B846D71FF6}" srcOrd="3" destOrd="0" parTransId="{43FDF115-1C21-4B11-9F3B-0D1855716054}" sibTransId="{E3E838C7-D0FA-4A81-A66F-D8A6A6C56A08}"/>
    <dgm:cxn modelId="{4FBB1D22-C8BB-41FF-ABDF-BC15F5B3EF7D}" srcId="{7949534D-E530-4625-8C6D-A82D1AA38259}" destId="{1F476F14-7C75-45C3-BB2B-979F3FEFF382}" srcOrd="0" destOrd="0" parTransId="{8147DC1E-74A0-49F9-80F3-BC6115424AEC}" sibTransId="{8F88CFF8-4228-42F1-8456-C6CBEA8E26A8}"/>
    <dgm:cxn modelId="{DF64D037-5316-4B05-AFB0-B8318C18A41A}" type="presOf" srcId="{25E25DBF-B422-4060-8D71-6B1EEC6063D7}" destId="{4C259679-C8A4-4EDC-8BCF-A99A40C37E3E}" srcOrd="0" destOrd="0" presId="urn:microsoft.com/office/officeart/2005/8/layout/default"/>
    <dgm:cxn modelId="{CA75DC81-BBB6-4AB6-8296-190F1F299527}" type="presOf" srcId="{3B02F6C6-40FA-41C9-BA70-03F9C1337B82}" destId="{BDA4D123-D85E-4633-BC38-6AB1A20BB44A}" srcOrd="0" destOrd="0" presId="urn:microsoft.com/office/officeart/2005/8/layout/default"/>
    <dgm:cxn modelId="{6C10A2A6-32C8-4585-9DD4-E9FCA7E9966E}" type="presOf" srcId="{1F476F14-7C75-45C3-BB2B-979F3FEFF382}" destId="{BAC87692-26F6-45D6-A486-E5CA7DDD08FD}" srcOrd="0" destOrd="0" presId="urn:microsoft.com/office/officeart/2005/8/layout/default"/>
    <dgm:cxn modelId="{1CBBE3A6-EF7C-4522-94A2-ECD7BD035D33}" type="presOf" srcId="{B3C576FC-6B33-47E5-AA5A-F3B846D71FF6}" destId="{8933375D-1A29-43D5-AF8A-01C7CDA84837}" srcOrd="0" destOrd="0" presId="urn:microsoft.com/office/officeart/2005/8/layout/default"/>
    <dgm:cxn modelId="{C1BE3BAD-2F2B-4444-8C24-4D90DFF41AC0}" srcId="{7949534D-E530-4625-8C6D-A82D1AA38259}" destId="{73BB778F-5E81-4CF7-ABD5-707A965FB215}" srcOrd="2" destOrd="0" parTransId="{A2C67A99-8DFE-49DF-98F7-6502833C6484}" sibTransId="{20989099-02A8-48CA-B4D6-2AC8677648F4}"/>
    <dgm:cxn modelId="{4F55E0C5-06DA-4EC6-BE23-D26DFD027CD1}" type="presOf" srcId="{73BB778F-5E81-4CF7-ABD5-707A965FB215}" destId="{1967249A-0241-4F79-B07B-A017DB9AA57D}" srcOrd="0" destOrd="0" presId="urn:microsoft.com/office/officeart/2005/8/layout/default"/>
    <dgm:cxn modelId="{65AA02CB-F88C-4E57-ABDE-66A7D1344EB6}" srcId="{7949534D-E530-4625-8C6D-A82D1AA38259}" destId="{3B02F6C6-40FA-41C9-BA70-03F9C1337B82}" srcOrd="4" destOrd="0" parTransId="{44F23AB1-CD9B-4A76-8D4F-498477A3C553}" sibTransId="{DEC5E1F1-657A-4087-A69F-62034552328C}"/>
    <dgm:cxn modelId="{ED9757D3-E5CA-4B2E-B15C-6CB7B6507915}" srcId="{7949534D-E530-4625-8C6D-A82D1AA38259}" destId="{F67BFC13-B476-4327-98D1-3DEC58557840}" srcOrd="1" destOrd="0" parTransId="{4DF9A201-2D2D-4E5C-9483-871295EDF40E}" sibTransId="{F19499F3-6CD3-4C56-A087-DEF31928D966}"/>
    <dgm:cxn modelId="{76F903D6-1C71-4283-B744-9454D51F2D70}" srcId="{7949534D-E530-4625-8C6D-A82D1AA38259}" destId="{25E25DBF-B422-4060-8D71-6B1EEC6063D7}" srcOrd="5" destOrd="0" parTransId="{C464B8FE-7B90-4D0D-AD4D-4839EB5B1F14}" sibTransId="{6BD9024F-B793-41C5-9E9A-2437D298B178}"/>
    <dgm:cxn modelId="{1349B6EC-0653-4FDB-9992-01E3C114CA9A}" type="presOf" srcId="{F67BFC13-B476-4327-98D1-3DEC58557840}" destId="{574D22A2-BB64-4272-8FB0-5934AC86F09B}" srcOrd="0" destOrd="0" presId="urn:microsoft.com/office/officeart/2005/8/layout/default"/>
    <dgm:cxn modelId="{535C6DFE-2C1E-472E-BAA6-140E9EA23781}" type="presOf" srcId="{7949534D-E530-4625-8C6D-A82D1AA38259}" destId="{56B53E4F-4E5E-453B-A4CD-3491366E3656}" srcOrd="0" destOrd="0" presId="urn:microsoft.com/office/officeart/2005/8/layout/default"/>
    <dgm:cxn modelId="{7F880798-AA83-4464-9A1C-907B0811CE70}" type="presParOf" srcId="{56B53E4F-4E5E-453B-A4CD-3491366E3656}" destId="{BAC87692-26F6-45D6-A486-E5CA7DDD08FD}" srcOrd="0" destOrd="0" presId="urn:microsoft.com/office/officeart/2005/8/layout/default"/>
    <dgm:cxn modelId="{8508CCA9-67C6-4380-BA04-1F7684DEA461}" type="presParOf" srcId="{56B53E4F-4E5E-453B-A4CD-3491366E3656}" destId="{44706B80-A471-4E00-8E47-9E805DBAD9E8}" srcOrd="1" destOrd="0" presId="urn:microsoft.com/office/officeart/2005/8/layout/default"/>
    <dgm:cxn modelId="{60D3D7AE-CFA5-4322-896A-87C8D67DD2B0}" type="presParOf" srcId="{56B53E4F-4E5E-453B-A4CD-3491366E3656}" destId="{574D22A2-BB64-4272-8FB0-5934AC86F09B}" srcOrd="2" destOrd="0" presId="urn:microsoft.com/office/officeart/2005/8/layout/default"/>
    <dgm:cxn modelId="{7433B91F-B490-44E8-9DED-FA0E7D476253}" type="presParOf" srcId="{56B53E4F-4E5E-453B-A4CD-3491366E3656}" destId="{2663B47F-7E51-41BA-ACDC-81B06DB2D9E2}" srcOrd="3" destOrd="0" presId="urn:microsoft.com/office/officeart/2005/8/layout/default"/>
    <dgm:cxn modelId="{18FB5348-B52E-44CB-BEAD-22A6344E0F99}" type="presParOf" srcId="{56B53E4F-4E5E-453B-A4CD-3491366E3656}" destId="{1967249A-0241-4F79-B07B-A017DB9AA57D}" srcOrd="4" destOrd="0" presId="urn:microsoft.com/office/officeart/2005/8/layout/default"/>
    <dgm:cxn modelId="{99BF86AE-2FE1-43D7-B034-0AEBF776F36E}" type="presParOf" srcId="{56B53E4F-4E5E-453B-A4CD-3491366E3656}" destId="{D181EEAC-FC5F-4F7E-A0DF-9D680AA53B6B}" srcOrd="5" destOrd="0" presId="urn:microsoft.com/office/officeart/2005/8/layout/default"/>
    <dgm:cxn modelId="{70D10A11-0E80-4AE8-B38A-FE042C20BE31}" type="presParOf" srcId="{56B53E4F-4E5E-453B-A4CD-3491366E3656}" destId="{8933375D-1A29-43D5-AF8A-01C7CDA84837}" srcOrd="6" destOrd="0" presId="urn:microsoft.com/office/officeart/2005/8/layout/default"/>
    <dgm:cxn modelId="{54C63143-E6C4-4D0D-AEDC-3515C1E00D71}" type="presParOf" srcId="{56B53E4F-4E5E-453B-A4CD-3491366E3656}" destId="{32141150-7DFC-4690-BF75-5234949912DF}" srcOrd="7" destOrd="0" presId="urn:microsoft.com/office/officeart/2005/8/layout/default"/>
    <dgm:cxn modelId="{612D1593-A110-4AC5-A498-DFBA2CD507A1}" type="presParOf" srcId="{56B53E4F-4E5E-453B-A4CD-3491366E3656}" destId="{BDA4D123-D85E-4633-BC38-6AB1A20BB44A}" srcOrd="8" destOrd="0" presId="urn:microsoft.com/office/officeart/2005/8/layout/default"/>
    <dgm:cxn modelId="{753DF1FC-38AE-409D-BF3A-EAC0216EBB05}" type="presParOf" srcId="{56B53E4F-4E5E-453B-A4CD-3491366E3656}" destId="{BD0547C4-3EB3-44AA-8F45-D8D998CC0C18}" srcOrd="9" destOrd="0" presId="urn:microsoft.com/office/officeart/2005/8/layout/default"/>
    <dgm:cxn modelId="{750D6E3C-12BC-4E4C-8202-6FFDAD5530A0}" type="presParOf" srcId="{56B53E4F-4E5E-453B-A4CD-3491366E3656}" destId="{4C259679-C8A4-4EDC-8BCF-A99A40C37E3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49534D-E530-4625-8C6D-A82D1AA3825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F476F14-7C75-45C3-BB2B-979F3FEFF382}">
      <dgm:prSet phldrT="[Text]" custT="1"/>
      <dgm:spPr/>
      <dgm:t>
        <a:bodyPr/>
        <a:lstStyle/>
        <a:p>
          <a:r>
            <a:rPr lang="en-US" sz="2200" dirty="0">
              <a:latin typeface="Arial" panose="020B0604020202020204" pitchFamily="34" charset="0"/>
              <a:cs typeface="Arial" panose="020B0604020202020204" pitchFamily="34" charset="0"/>
            </a:rPr>
            <a:t>Experiential Learning Opportunities</a:t>
          </a:r>
        </a:p>
      </dgm:t>
    </dgm:pt>
    <dgm:pt modelId="{8147DC1E-74A0-49F9-80F3-BC6115424AEC}" type="parTrans" cxnId="{4FBB1D22-C8BB-41FF-ABDF-BC15F5B3EF7D}">
      <dgm:prSet/>
      <dgm:spPr/>
      <dgm:t>
        <a:bodyPr/>
        <a:lstStyle/>
        <a:p>
          <a:endParaRPr lang="en-US"/>
        </a:p>
      </dgm:t>
    </dgm:pt>
    <dgm:pt modelId="{8F88CFF8-4228-42F1-8456-C6CBEA8E26A8}" type="sibTrans" cxnId="{4FBB1D22-C8BB-41FF-ABDF-BC15F5B3EF7D}">
      <dgm:prSet/>
      <dgm:spPr/>
      <dgm:t>
        <a:bodyPr/>
        <a:lstStyle/>
        <a:p>
          <a:endParaRPr lang="en-US"/>
        </a:p>
      </dgm:t>
    </dgm:pt>
    <dgm:pt modelId="{F67BFC13-B476-4327-98D1-3DEC58557840}">
      <dgm:prSet phldrT="[Text]" custT="1"/>
      <dgm:spPr/>
      <dgm:t>
        <a:bodyPr/>
        <a:lstStyle/>
        <a:p>
          <a:r>
            <a:rPr lang="en-US" sz="2200" dirty="0">
              <a:latin typeface="Arial" panose="020B0604020202020204" pitchFamily="34" charset="0"/>
              <a:cs typeface="Arial" panose="020B0604020202020204" pitchFamily="34" charset="0"/>
            </a:rPr>
            <a:t>Solid Academic Performance</a:t>
          </a:r>
        </a:p>
      </dgm:t>
    </dgm:pt>
    <dgm:pt modelId="{4DF9A201-2D2D-4E5C-9483-871295EDF40E}" type="parTrans" cxnId="{ED9757D3-E5CA-4B2E-B15C-6CB7B6507915}">
      <dgm:prSet/>
      <dgm:spPr/>
      <dgm:t>
        <a:bodyPr/>
        <a:lstStyle/>
        <a:p>
          <a:endParaRPr lang="en-US"/>
        </a:p>
      </dgm:t>
    </dgm:pt>
    <dgm:pt modelId="{F19499F3-6CD3-4C56-A087-DEF31928D966}" type="sibTrans" cxnId="{ED9757D3-E5CA-4B2E-B15C-6CB7B6507915}">
      <dgm:prSet/>
      <dgm:spPr/>
      <dgm:t>
        <a:bodyPr/>
        <a:lstStyle/>
        <a:p>
          <a:endParaRPr lang="en-US"/>
        </a:p>
      </dgm:t>
    </dgm:pt>
    <dgm:pt modelId="{73BB778F-5E81-4CF7-ABD5-707A965FB215}">
      <dgm:prSet phldrT="[Text]" custT="1"/>
      <dgm:spPr/>
      <dgm:t>
        <a:bodyPr/>
        <a:lstStyle/>
        <a:p>
          <a:r>
            <a:rPr lang="en-US" sz="2200" dirty="0">
              <a:latin typeface="Arial" panose="020B0604020202020204" pitchFamily="34" charset="0"/>
              <a:cs typeface="Arial" panose="020B0604020202020204" pitchFamily="34" charset="0"/>
            </a:rPr>
            <a:t>Time Management Skills</a:t>
          </a:r>
        </a:p>
      </dgm:t>
    </dgm:pt>
    <dgm:pt modelId="{A2C67A99-8DFE-49DF-98F7-6502833C6484}" type="parTrans" cxnId="{C1BE3BAD-2F2B-4444-8C24-4D90DFF41AC0}">
      <dgm:prSet/>
      <dgm:spPr/>
      <dgm:t>
        <a:bodyPr/>
        <a:lstStyle/>
        <a:p>
          <a:endParaRPr lang="en-US"/>
        </a:p>
      </dgm:t>
    </dgm:pt>
    <dgm:pt modelId="{20989099-02A8-48CA-B4D6-2AC8677648F4}" type="sibTrans" cxnId="{C1BE3BAD-2F2B-4444-8C24-4D90DFF41AC0}">
      <dgm:prSet/>
      <dgm:spPr/>
      <dgm:t>
        <a:bodyPr/>
        <a:lstStyle/>
        <a:p>
          <a:endParaRPr lang="en-US"/>
        </a:p>
      </dgm:t>
    </dgm:pt>
    <dgm:pt modelId="{B3C576FC-6B33-47E5-AA5A-F3B846D71FF6}">
      <dgm:prSet phldrT="[Text]" custT="1"/>
      <dgm:spPr/>
      <dgm:t>
        <a:bodyPr/>
        <a:lstStyle/>
        <a:p>
          <a:r>
            <a:rPr lang="en-US" sz="2200" dirty="0">
              <a:latin typeface="Arial" panose="020B0604020202020204" pitchFamily="34" charset="0"/>
              <a:cs typeface="Arial" panose="020B0604020202020204" pitchFamily="34" charset="0"/>
            </a:rPr>
            <a:t>Attention to Detail</a:t>
          </a:r>
        </a:p>
      </dgm:t>
    </dgm:pt>
    <dgm:pt modelId="{43FDF115-1C21-4B11-9F3B-0D1855716054}" type="parTrans" cxnId="{52D3E118-4740-45FD-A4B0-9365B4E8E412}">
      <dgm:prSet/>
      <dgm:spPr/>
      <dgm:t>
        <a:bodyPr/>
        <a:lstStyle/>
        <a:p>
          <a:endParaRPr lang="en-US"/>
        </a:p>
      </dgm:t>
    </dgm:pt>
    <dgm:pt modelId="{E3E838C7-D0FA-4A81-A66F-D8A6A6C56A08}" type="sibTrans" cxnId="{52D3E118-4740-45FD-A4B0-9365B4E8E412}">
      <dgm:prSet/>
      <dgm:spPr/>
      <dgm:t>
        <a:bodyPr/>
        <a:lstStyle/>
        <a:p>
          <a:endParaRPr lang="en-US"/>
        </a:p>
      </dgm:t>
    </dgm:pt>
    <dgm:pt modelId="{3B02F6C6-40FA-41C9-BA70-03F9C1337B82}">
      <dgm:prSet phldrT="[Text]" custT="1"/>
      <dgm:spPr/>
      <dgm:t>
        <a:bodyPr/>
        <a:lstStyle/>
        <a:p>
          <a:r>
            <a:rPr lang="en-US" sz="2200" dirty="0">
              <a:latin typeface="Arial" panose="020B0604020202020204" pitchFamily="34" charset="0"/>
              <a:cs typeface="Arial" panose="020B0604020202020204" pitchFamily="34" charset="0"/>
            </a:rPr>
            <a:t>Refined Personal Narrative</a:t>
          </a:r>
        </a:p>
      </dgm:t>
    </dgm:pt>
    <dgm:pt modelId="{44F23AB1-CD9B-4A76-8D4F-498477A3C553}" type="parTrans" cxnId="{65AA02CB-F88C-4E57-ABDE-66A7D1344EB6}">
      <dgm:prSet/>
      <dgm:spPr/>
      <dgm:t>
        <a:bodyPr/>
        <a:lstStyle/>
        <a:p>
          <a:endParaRPr lang="en-US"/>
        </a:p>
      </dgm:t>
    </dgm:pt>
    <dgm:pt modelId="{DEC5E1F1-657A-4087-A69F-62034552328C}" type="sibTrans" cxnId="{65AA02CB-F88C-4E57-ABDE-66A7D1344EB6}">
      <dgm:prSet/>
      <dgm:spPr/>
      <dgm:t>
        <a:bodyPr/>
        <a:lstStyle/>
        <a:p>
          <a:endParaRPr lang="en-US"/>
        </a:p>
      </dgm:t>
    </dgm:pt>
    <dgm:pt modelId="{25E25DBF-B422-4060-8D71-6B1EEC6063D7}">
      <dgm:prSet phldrT="[Text]" custT="1"/>
      <dgm:spPr/>
      <dgm:t>
        <a:bodyPr/>
        <a:lstStyle/>
        <a:p>
          <a:r>
            <a:rPr lang="en-US" sz="2200" dirty="0">
              <a:latin typeface="Arial" panose="020B0604020202020204" pitchFamily="34" charset="0"/>
              <a:cs typeface="Arial" panose="020B0604020202020204" pitchFamily="34" charset="0"/>
            </a:rPr>
            <a:t>Networking Skills</a:t>
          </a:r>
          <a:br>
            <a:rPr lang="en-US" sz="3000" dirty="0">
              <a:latin typeface="Arial" panose="020B0604020202020204" pitchFamily="34" charset="0"/>
              <a:cs typeface="Arial" panose="020B0604020202020204" pitchFamily="34" charset="0"/>
            </a:rPr>
          </a:br>
          <a:endParaRPr lang="en-US" sz="3000" dirty="0">
            <a:latin typeface="Arial" panose="020B0604020202020204" pitchFamily="34" charset="0"/>
            <a:cs typeface="Arial" panose="020B0604020202020204" pitchFamily="34" charset="0"/>
          </a:endParaRPr>
        </a:p>
      </dgm:t>
    </dgm:pt>
    <dgm:pt modelId="{C464B8FE-7B90-4D0D-AD4D-4839EB5B1F14}" type="parTrans" cxnId="{76F903D6-1C71-4283-B744-9454D51F2D70}">
      <dgm:prSet/>
      <dgm:spPr/>
      <dgm:t>
        <a:bodyPr/>
        <a:lstStyle/>
        <a:p>
          <a:endParaRPr lang="en-US"/>
        </a:p>
      </dgm:t>
    </dgm:pt>
    <dgm:pt modelId="{6BD9024F-B793-41C5-9E9A-2437D298B178}" type="sibTrans" cxnId="{76F903D6-1C71-4283-B744-9454D51F2D70}">
      <dgm:prSet/>
      <dgm:spPr/>
      <dgm:t>
        <a:bodyPr/>
        <a:lstStyle/>
        <a:p>
          <a:endParaRPr lang="en-US"/>
        </a:p>
      </dgm:t>
    </dgm:pt>
    <dgm:pt modelId="{56B53E4F-4E5E-453B-A4CD-3491366E3656}" type="pres">
      <dgm:prSet presAssocID="{7949534D-E530-4625-8C6D-A82D1AA38259}" presName="diagram" presStyleCnt="0">
        <dgm:presLayoutVars>
          <dgm:dir/>
          <dgm:resizeHandles val="exact"/>
        </dgm:presLayoutVars>
      </dgm:prSet>
      <dgm:spPr/>
    </dgm:pt>
    <dgm:pt modelId="{BAC87692-26F6-45D6-A486-E5CA7DDD08FD}" type="pres">
      <dgm:prSet presAssocID="{1F476F14-7C75-45C3-BB2B-979F3FEFF382}" presName="node" presStyleLbl="node1" presStyleIdx="0" presStyleCnt="6">
        <dgm:presLayoutVars>
          <dgm:bulletEnabled val="1"/>
        </dgm:presLayoutVars>
      </dgm:prSet>
      <dgm:spPr/>
    </dgm:pt>
    <dgm:pt modelId="{44706B80-A471-4E00-8E47-9E805DBAD9E8}" type="pres">
      <dgm:prSet presAssocID="{8F88CFF8-4228-42F1-8456-C6CBEA8E26A8}" presName="sibTrans" presStyleCnt="0"/>
      <dgm:spPr/>
    </dgm:pt>
    <dgm:pt modelId="{574D22A2-BB64-4272-8FB0-5934AC86F09B}" type="pres">
      <dgm:prSet presAssocID="{F67BFC13-B476-4327-98D1-3DEC58557840}" presName="node" presStyleLbl="node1" presStyleIdx="1" presStyleCnt="6" custLinFactNeighborX="-196" custLinFactNeighborY="-1471">
        <dgm:presLayoutVars>
          <dgm:bulletEnabled val="1"/>
        </dgm:presLayoutVars>
      </dgm:prSet>
      <dgm:spPr/>
    </dgm:pt>
    <dgm:pt modelId="{2663B47F-7E51-41BA-ACDC-81B06DB2D9E2}" type="pres">
      <dgm:prSet presAssocID="{F19499F3-6CD3-4C56-A087-DEF31928D966}" presName="sibTrans" presStyleCnt="0"/>
      <dgm:spPr/>
    </dgm:pt>
    <dgm:pt modelId="{1967249A-0241-4F79-B07B-A017DB9AA57D}" type="pres">
      <dgm:prSet presAssocID="{73BB778F-5E81-4CF7-ABD5-707A965FB215}" presName="node" presStyleLbl="node1" presStyleIdx="2" presStyleCnt="6">
        <dgm:presLayoutVars>
          <dgm:bulletEnabled val="1"/>
        </dgm:presLayoutVars>
      </dgm:prSet>
      <dgm:spPr/>
    </dgm:pt>
    <dgm:pt modelId="{D181EEAC-FC5F-4F7E-A0DF-9D680AA53B6B}" type="pres">
      <dgm:prSet presAssocID="{20989099-02A8-48CA-B4D6-2AC8677648F4}" presName="sibTrans" presStyleCnt="0"/>
      <dgm:spPr/>
    </dgm:pt>
    <dgm:pt modelId="{8933375D-1A29-43D5-AF8A-01C7CDA84837}" type="pres">
      <dgm:prSet presAssocID="{B3C576FC-6B33-47E5-AA5A-F3B846D71FF6}" presName="node" presStyleLbl="node1" presStyleIdx="3" presStyleCnt="6" custLinFactNeighborX="-55000" custLinFactNeighborY="2124">
        <dgm:presLayoutVars>
          <dgm:bulletEnabled val="1"/>
        </dgm:presLayoutVars>
      </dgm:prSet>
      <dgm:spPr/>
    </dgm:pt>
    <dgm:pt modelId="{32141150-7DFC-4690-BF75-5234949912DF}" type="pres">
      <dgm:prSet presAssocID="{E3E838C7-D0FA-4A81-A66F-D8A6A6C56A08}" presName="sibTrans" presStyleCnt="0"/>
      <dgm:spPr/>
    </dgm:pt>
    <dgm:pt modelId="{BDA4D123-D85E-4633-BC38-6AB1A20BB44A}" type="pres">
      <dgm:prSet presAssocID="{3B02F6C6-40FA-41C9-BA70-03F9C1337B82}" presName="node" presStyleLbl="node1" presStyleIdx="4" presStyleCnt="6" custLinFactNeighborX="-196" custLinFactNeighborY="2124">
        <dgm:presLayoutVars>
          <dgm:bulletEnabled val="1"/>
        </dgm:presLayoutVars>
      </dgm:prSet>
      <dgm:spPr/>
    </dgm:pt>
    <dgm:pt modelId="{BD0547C4-3EB3-44AA-8F45-D8D998CC0C18}" type="pres">
      <dgm:prSet presAssocID="{DEC5E1F1-657A-4087-A69F-62034552328C}" presName="sibTrans" presStyleCnt="0"/>
      <dgm:spPr/>
    </dgm:pt>
    <dgm:pt modelId="{4C259679-C8A4-4EDC-8BCF-A99A40C37E3E}" type="pres">
      <dgm:prSet presAssocID="{25E25DBF-B422-4060-8D71-6B1EEC6063D7}" presName="node" presStyleLbl="node1" presStyleIdx="5" presStyleCnt="6">
        <dgm:presLayoutVars>
          <dgm:bulletEnabled val="1"/>
        </dgm:presLayoutVars>
      </dgm:prSet>
      <dgm:spPr/>
    </dgm:pt>
  </dgm:ptLst>
  <dgm:cxnLst>
    <dgm:cxn modelId="{7326FC0B-CCE7-464B-AE71-6604AE1CBF0E}" type="presOf" srcId="{F67BFC13-B476-4327-98D1-3DEC58557840}" destId="{574D22A2-BB64-4272-8FB0-5934AC86F09B}" srcOrd="0" destOrd="0" presId="urn:microsoft.com/office/officeart/2005/8/layout/default"/>
    <dgm:cxn modelId="{52D3E118-4740-45FD-A4B0-9365B4E8E412}" srcId="{7949534D-E530-4625-8C6D-A82D1AA38259}" destId="{B3C576FC-6B33-47E5-AA5A-F3B846D71FF6}" srcOrd="3" destOrd="0" parTransId="{43FDF115-1C21-4B11-9F3B-0D1855716054}" sibTransId="{E3E838C7-D0FA-4A81-A66F-D8A6A6C56A08}"/>
    <dgm:cxn modelId="{9236881F-9880-408C-ACBA-0D1614A5DE40}" type="presOf" srcId="{7949534D-E530-4625-8C6D-A82D1AA38259}" destId="{56B53E4F-4E5E-453B-A4CD-3491366E3656}" srcOrd="0" destOrd="0" presId="urn:microsoft.com/office/officeart/2005/8/layout/default"/>
    <dgm:cxn modelId="{4FBB1D22-C8BB-41FF-ABDF-BC15F5B3EF7D}" srcId="{7949534D-E530-4625-8C6D-A82D1AA38259}" destId="{1F476F14-7C75-45C3-BB2B-979F3FEFF382}" srcOrd="0" destOrd="0" parTransId="{8147DC1E-74A0-49F9-80F3-BC6115424AEC}" sibTransId="{8F88CFF8-4228-42F1-8456-C6CBEA8E26A8}"/>
    <dgm:cxn modelId="{E7B48A5B-D5A3-4EDC-9BB4-78EE98A02F7D}" type="presOf" srcId="{3B02F6C6-40FA-41C9-BA70-03F9C1337B82}" destId="{BDA4D123-D85E-4633-BC38-6AB1A20BB44A}" srcOrd="0" destOrd="0" presId="urn:microsoft.com/office/officeart/2005/8/layout/default"/>
    <dgm:cxn modelId="{2391CA63-FD71-4EDC-89E5-35543517F7B3}" type="presOf" srcId="{1F476F14-7C75-45C3-BB2B-979F3FEFF382}" destId="{BAC87692-26F6-45D6-A486-E5CA7DDD08FD}" srcOrd="0" destOrd="0" presId="urn:microsoft.com/office/officeart/2005/8/layout/default"/>
    <dgm:cxn modelId="{C1BE3BAD-2F2B-4444-8C24-4D90DFF41AC0}" srcId="{7949534D-E530-4625-8C6D-A82D1AA38259}" destId="{73BB778F-5E81-4CF7-ABD5-707A965FB215}" srcOrd="2" destOrd="0" parTransId="{A2C67A99-8DFE-49DF-98F7-6502833C6484}" sibTransId="{20989099-02A8-48CA-B4D6-2AC8677648F4}"/>
    <dgm:cxn modelId="{DBA9FDB7-FC81-4970-90EE-B76A2991DFC3}" type="presOf" srcId="{73BB778F-5E81-4CF7-ABD5-707A965FB215}" destId="{1967249A-0241-4F79-B07B-A017DB9AA57D}" srcOrd="0" destOrd="0" presId="urn:microsoft.com/office/officeart/2005/8/layout/default"/>
    <dgm:cxn modelId="{65AA02CB-F88C-4E57-ABDE-66A7D1344EB6}" srcId="{7949534D-E530-4625-8C6D-A82D1AA38259}" destId="{3B02F6C6-40FA-41C9-BA70-03F9C1337B82}" srcOrd="4" destOrd="0" parTransId="{44F23AB1-CD9B-4A76-8D4F-498477A3C553}" sibTransId="{DEC5E1F1-657A-4087-A69F-62034552328C}"/>
    <dgm:cxn modelId="{ED9757D3-E5CA-4B2E-B15C-6CB7B6507915}" srcId="{7949534D-E530-4625-8C6D-A82D1AA38259}" destId="{F67BFC13-B476-4327-98D1-3DEC58557840}" srcOrd="1" destOrd="0" parTransId="{4DF9A201-2D2D-4E5C-9483-871295EDF40E}" sibTransId="{F19499F3-6CD3-4C56-A087-DEF31928D966}"/>
    <dgm:cxn modelId="{76F903D6-1C71-4283-B744-9454D51F2D70}" srcId="{7949534D-E530-4625-8C6D-A82D1AA38259}" destId="{25E25DBF-B422-4060-8D71-6B1EEC6063D7}" srcOrd="5" destOrd="0" parTransId="{C464B8FE-7B90-4D0D-AD4D-4839EB5B1F14}" sibTransId="{6BD9024F-B793-41C5-9E9A-2437D298B178}"/>
    <dgm:cxn modelId="{F7FEC9D7-FFB6-4DEA-939E-E6DB9B688B79}" type="presOf" srcId="{25E25DBF-B422-4060-8D71-6B1EEC6063D7}" destId="{4C259679-C8A4-4EDC-8BCF-A99A40C37E3E}" srcOrd="0" destOrd="0" presId="urn:microsoft.com/office/officeart/2005/8/layout/default"/>
    <dgm:cxn modelId="{A22978E4-3222-4C58-901E-6D3CE21546B6}" type="presOf" srcId="{B3C576FC-6B33-47E5-AA5A-F3B846D71FF6}" destId="{8933375D-1A29-43D5-AF8A-01C7CDA84837}" srcOrd="0" destOrd="0" presId="urn:microsoft.com/office/officeart/2005/8/layout/default"/>
    <dgm:cxn modelId="{E6BE55C0-E784-41F7-82DB-39E4B95A8BD4}" type="presParOf" srcId="{56B53E4F-4E5E-453B-A4CD-3491366E3656}" destId="{BAC87692-26F6-45D6-A486-E5CA7DDD08FD}" srcOrd="0" destOrd="0" presId="urn:microsoft.com/office/officeart/2005/8/layout/default"/>
    <dgm:cxn modelId="{ED48F5EA-3625-4A2A-9FF0-700060F4C892}" type="presParOf" srcId="{56B53E4F-4E5E-453B-A4CD-3491366E3656}" destId="{44706B80-A471-4E00-8E47-9E805DBAD9E8}" srcOrd="1" destOrd="0" presId="urn:microsoft.com/office/officeart/2005/8/layout/default"/>
    <dgm:cxn modelId="{A18CBDCB-23E6-4D32-8AD9-742B17701FF2}" type="presParOf" srcId="{56B53E4F-4E5E-453B-A4CD-3491366E3656}" destId="{574D22A2-BB64-4272-8FB0-5934AC86F09B}" srcOrd="2" destOrd="0" presId="urn:microsoft.com/office/officeart/2005/8/layout/default"/>
    <dgm:cxn modelId="{174EDFD0-6F06-4A4C-A930-CA3813D0D35D}" type="presParOf" srcId="{56B53E4F-4E5E-453B-A4CD-3491366E3656}" destId="{2663B47F-7E51-41BA-ACDC-81B06DB2D9E2}" srcOrd="3" destOrd="0" presId="urn:microsoft.com/office/officeart/2005/8/layout/default"/>
    <dgm:cxn modelId="{90B7FF9A-682F-4607-82AA-1C2848D9BF50}" type="presParOf" srcId="{56B53E4F-4E5E-453B-A4CD-3491366E3656}" destId="{1967249A-0241-4F79-B07B-A017DB9AA57D}" srcOrd="4" destOrd="0" presId="urn:microsoft.com/office/officeart/2005/8/layout/default"/>
    <dgm:cxn modelId="{B766801D-DCC2-43D9-BEB6-E8D10B101993}" type="presParOf" srcId="{56B53E4F-4E5E-453B-A4CD-3491366E3656}" destId="{D181EEAC-FC5F-4F7E-A0DF-9D680AA53B6B}" srcOrd="5" destOrd="0" presId="urn:microsoft.com/office/officeart/2005/8/layout/default"/>
    <dgm:cxn modelId="{50E16DD0-ECCF-4AF4-A401-D87B561B2142}" type="presParOf" srcId="{56B53E4F-4E5E-453B-A4CD-3491366E3656}" destId="{8933375D-1A29-43D5-AF8A-01C7CDA84837}" srcOrd="6" destOrd="0" presId="urn:microsoft.com/office/officeart/2005/8/layout/default"/>
    <dgm:cxn modelId="{76CCB7BC-CA91-45C5-82F6-5C0F7A917D95}" type="presParOf" srcId="{56B53E4F-4E5E-453B-A4CD-3491366E3656}" destId="{32141150-7DFC-4690-BF75-5234949912DF}" srcOrd="7" destOrd="0" presId="urn:microsoft.com/office/officeart/2005/8/layout/default"/>
    <dgm:cxn modelId="{1CB5A0A2-6308-4E78-97FA-305DFDE01058}" type="presParOf" srcId="{56B53E4F-4E5E-453B-A4CD-3491366E3656}" destId="{BDA4D123-D85E-4633-BC38-6AB1A20BB44A}" srcOrd="8" destOrd="0" presId="urn:microsoft.com/office/officeart/2005/8/layout/default"/>
    <dgm:cxn modelId="{64AFCF2E-364D-4650-A2D8-ECD02A82B626}" type="presParOf" srcId="{56B53E4F-4E5E-453B-A4CD-3491366E3656}" destId="{BD0547C4-3EB3-44AA-8F45-D8D998CC0C18}" srcOrd="9" destOrd="0" presId="urn:microsoft.com/office/officeart/2005/8/layout/default"/>
    <dgm:cxn modelId="{E2B552B7-AB03-4615-95EE-CC56A54E4C31}" type="presParOf" srcId="{56B53E4F-4E5E-453B-A4CD-3491366E3656}" destId="{4C259679-C8A4-4EDC-8BCF-A99A40C37E3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87692-26F6-45D6-A486-E5CA7DDD08FD}">
      <dsp:nvSpPr>
        <dsp:cNvPr id="0" name=""/>
        <dsp:cNvSpPr/>
      </dsp:nvSpPr>
      <dsp:spPr>
        <a:xfrm>
          <a:off x="0" y="478631"/>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Leadership</a:t>
          </a:r>
        </a:p>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Skills</a:t>
          </a:r>
        </a:p>
      </dsp:txBody>
      <dsp:txXfrm>
        <a:off x="0" y="478631"/>
        <a:ext cx="2428875" cy="1457324"/>
      </dsp:txXfrm>
    </dsp:sp>
    <dsp:sp modelId="{574D22A2-BB64-4272-8FB0-5934AC86F09B}">
      <dsp:nvSpPr>
        <dsp:cNvPr id="0" name=""/>
        <dsp:cNvSpPr/>
      </dsp:nvSpPr>
      <dsp:spPr>
        <a:xfrm>
          <a:off x="2671762" y="478631"/>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Arial" panose="020B0604020202020204" pitchFamily="34" charset="0"/>
              <a:cs typeface="Arial" panose="020B0604020202020204" pitchFamily="34" charset="0"/>
            </a:rPr>
            <a:t>Intellectual/ Problem Solving</a:t>
          </a:r>
        </a:p>
        <a:p>
          <a:pPr marL="0" lvl="0" indent="0" algn="ctr" defTabSz="977900">
            <a:lnSpc>
              <a:spcPct val="90000"/>
            </a:lnSpc>
            <a:spcBef>
              <a:spcPct val="0"/>
            </a:spcBef>
            <a:spcAft>
              <a:spcPct val="35000"/>
            </a:spcAft>
            <a:buNone/>
          </a:pPr>
          <a:r>
            <a:rPr lang="en-US" sz="2200" b="0" kern="1200" dirty="0">
              <a:latin typeface="Arial" panose="020B0604020202020204" pitchFamily="34" charset="0"/>
              <a:cs typeface="Arial" panose="020B0604020202020204" pitchFamily="34" charset="0"/>
            </a:rPr>
            <a:t>Skills</a:t>
          </a:r>
        </a:p>
      </dsp:txBody>
      <dsp:txXfrm>
        <a:off x="2671762" y="478631"/>
        <a:ext cx="2428875" cy="1457324"/>
      </dsp:txXfrm>
    </dsp:sp>
    <dsp:sp modelId="{1967249A-0241-4F79-B07B-A017DB9AA57D}">
      <dsp:nvSpPr>
        <dsp:cNvPr id="0" name=""/>
        <dsp:cNvSpPr/>
      </dsp:nvSpPr>
      <dsp:spPr>
        <a:xfrm>
          <a:off x="5343525" y="478631"/>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Results Orientation</a:t>
          </a:r>
        </a:p>
      </dsp:txBody>
      <dsp:txXfrm>
        <a:off x="5343525" y="478631"/>
        <a:ext cx="2428875" cy="1457324"/>
      </dsp:txXfrm>
    </dsp:sp>
    <dsp:sp modelId="{8933375D-1A29-43D5-AF8A-01C7CDA84837}">
      <dsp:nvSpPr>
        <dsp:cNvPr id="0" name=""/>
        <dsp:cNvSpPr/>
      </dsp:nvSpPr>
      <dsp:spPr>
        <a:xfrm>
          <a:off x="0" y="2209797"/>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Team Players</a:t>
          </a:r>
        </a:p>
      </dsp:txBody>
      <dsp:txXfrm>
        <a:off x="0" y="2209797"/>
        <a:ext cx="2428875" cy="1457324"/>
      </dsp:txXfrm>
    </dsp:sp>
    <dsp:sp modelId="{BDA4D123-D85E-4633-BC38-6AB1A20BB44A}">
      <dsp:nvSpPr>
        <dsp:cNvPr id="0" name=""/>
        <dsp:cNvSpPr/>
      </dsp:nvSpPr>
      <dsp:spPr>
        <a:xfrm>
          <a:off x="2667001" y="2209797"/>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Strong Communication Skills (Oral and Written)</a:t>
          </a:r>
        </a:p>
      </dsp:txBody>
      <dsp:txXfrm>
        <a:off x="2667001" y="2209797"/>
        <a:ext cx="2428875" cy="1457324"/>
      </dsp:txXfrm>
    </dsp:sp>
    <dsp:sp modelId="{4C259679-C8A4-4EDC-8BCF-A99A40C37E3E}">
      <dsp:nvSpPr>
        <dsp:cNvPr id="0" name=""/>
        <dsp:cNvSpPr/>
      </dsp:nvSpPr>
      <dsp:spPr>
        <a:xfrm>
          <a:off x="5343525" y="2178843"/>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Technical Skills (Depending Upon Position)</a:t>
          </a:r>
        </a:p>
      </dsp:txBody>
      <dsp:txXfrm>
        <a:off x="5343525" y="2178843"/>
        <a:ext cx="2428875" cy="1457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87692-26F6-45D6-A486-E5CA7DDD08FD}">
      <dsp:nvSpPr>
        <dsp:cNvPr id="0" name=""/>
        <dsp:cNvSpPr/>
      </dsp:nvSpPr>
      <dsp:spPr>
        <a:xfrm>
          <a:off x="0" y="478631"/>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Experiential Learning Opportunities</a:t>
          </a:r>
        </a:p>
      </dsp:txBody>
      <dsp:txXfrm>
        <a:off x="0" y="478631"/>
        <a:ext cx="2428875" cy="1457324"/>
      </dsp:txXfrm>
    </dsp:sp>
    <dsp:sp modelId="{574D22A2-BB64-4272-8FB0-5934AC86F09B}">
      <dsp:nvSpPr>
        <dsp:cNvPr id="0" name=""/>
        <dsp:cNvSpPr/>
      </dsp:nvSpPr>
      <dsp:spPr>
        <a:xfrm>
          <a:off x="2667001" y="457193"/>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Solid Academic Performance</a:t>
          </a:r>
        </a:p>
      </dsp:txBody>
      <dsp:txXfrm>
        <a:off x="2667001" y="457193"/>
        <a:ext cx="2428875" cy="1457324"/>
      </dsp:txXfrm>
    </dsp:sp>
    <dsp:sp modelId="{1967249A-0241-4F79-B07B-A017DB9AA57D}">
      <dsp:nvSpPr>
        <dsp:cNvPr id="0" name=""/>
        <dsp:cNvSpPr/>
      </dsp:nvSpPr>
      <dsp:spPr>
        <a:xfrm>
          <a:off x="5343525" y="478631"/>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Time Management Skills</a:t>
          </a:r>
        </a:p>
      </dsp:txBody>
      <dsp:txXfrm>
        <a:off x="5343525" y="478631"/>
        <a:ext cx="2428875" cy="1457324"/>
      </dsp:txXfrm>
    </dsp:sp>
    <dsp:sp modelId="{8933375D-1A29-43D5-AF8A-01C7CDA84837}">
      <dsp:nvSpPr>
        <dsp:cNvPr id="0" name=""/>
        <dsp:cNvSpPr/>
      </dsp:nvSpPr>
      <dsp:spPr>
        <a:xfrm>
          <a:off x="0" y="2209797"/>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Attention to Detail</a:t>
          </a:r>
        </a:p>
      </dsp:txBody>
      <dsp:txXfrm>
        <a:off x="0" y="2209797"/>
        <a:ext cx="2428875" cy="1457324"/>
      </dsp:txXfrm>
    </dsp:sp>
    <dsp:sp modelId="{BDA4D123-D85E-4633-BC38-6AB1A20BB44A}">
      <dsp:nvSpPr>
        <dsp:cNvPr id="0" name=""/>
        <dsp:cNvSpPr/>
      </dsp:nvSpPr>
      <dsp:spPr>
        <a:xfrm>
          <a:off x="2667001" y="2209797"/>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Refined Personal Narrative</a:t>
          </a:r>
        </a:p>
      </dsp:txBody>
      <dsp:txXfrm>
        <a:off x="2667001" y="2209797"/>
        <a:ext cx="2428875" cy="1457324"/>
      </dsp:txXfrm>
    </dsp:sp>
    <dsp:sp modelId="{4C259679-C8A4-4EDC-8BCF-A99A40C37E3E}">
      <dsp:nvSpPr>
        <dsp:cNvPr id="0" name=""/>
        <dsp:cNvSpPr/>
      </dsp:nvSpPr>
      <dsp:spPr>
        <a:xfrm>
          <a:off x="5343525" y="2178843"/>
          <a:ext cx="2428875" cy="14573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Networking Skills</a:t>
          </a:r>
          <a:br>
            <a:rPr lang="en-US" sz="3000" kern="1200" dirty="0">
              <a:latin typeface="Arial" panose="020B0604020202020204" pitchFamily="34" charset="0"/>
              <a:cs typeface="Arial" panose="020B0604020202020204" pitchFamily="34" charset="0"/>
            </a:rPr>
          </a:br>
          <a:endParaRPr lang="en-US" sz="3000" kern="1200" dirty="0">
            <a:latin typeface="Arial" panose="020B0604020202020204" pitchFamily="34" charset="0"/>
            <a:cs typeface="Arial" panose="020B0604020202020204" pitchFamily="34" charset="0"/>
          </a:endParaRPr>
        </a:p>
      </dsp:txBody>
      <dsp:txXfrm>
        <a:off x="5343525" y="2178843"/>
        <a:ext cx="2428875" cy="14573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32" tIns="46563" rIns="93132" bIns="46563" rtlCol="0"/>
          <a:lstStyle>
            <a:lvl1pPr algn="l">
              <a:defRPr sz="1300"/>
            </a:lvl1pPr>
          </a:lstStyle>
          <a:p>
            <a:endParaRPr lang="en-US" dirty="0"/>
          </a:p>
        </p:txBody>
      </p:sp>
      <p:sp>
        <p:nvSpPr>
          <p:cNvPr id="3" name="Date Placeholder 2"/>
          <p:cNvSpPr>
            <a:spLocks noGrp="1"/>
          </p:cNvSpPr>
          <p:nvPr>
            <p:ph type="dt" sz="quarter" idx="1"/>
          </p:nvPr>
        </p:nvSpPr>
        <p:spPr>
          <a:xfrm>
            <a:off x="3970943" y="0"/>
            <a:ext cx="3037840" cy="461804"/>
          </a:xfrm>
          <a:prstGeom prst="rect">
            <a:avLst/>
          </a:prstGeom>
        </p:spPr>
        <p:txBody>
          <a:bodyPr vert="horz" lIns="93132" tIns="46563" rIns="93132" bIns="46563" rtlCol="0"/>
          <a:lstStyle>
            <a:lvl1pPr algn="r">
              <a:defRPr sz="1300"/>
            </a:lvl1pPr>
          </a:lstStyle>
          <a:p>
            <a:endParaRPr lang="en-US" dirty="0"/>
          </a:p>
        </p:txBody>
      </p:sp>
      <p:sp>
        <p:nvSpPr>
          <p:cNvPr id="4" name="Footer Placeholder 3"/>
          <p:cNvSpPr>
            <a:spLocks noGrp="1"/>
          </p:cNvSpPr>
          <p:nvPr>
            <p:ph type="ftr" sz="quarter" idx="2"/>
          </p:nvPr>
        </p:nvSpPr>
        <p:spPr>
          <a:xfrm>
            <a:off x="1" y="8772673"/>
            <a:ext cx="3037840" cy="461804"/>
          </a:xfrm>
          <a:prstGeom prst="rect">
            <a:avLst/>
          </a:prstGeom>
        </p:spPr>
        <p:txBody>
          <a:bodyPr vert="horz" lIns="93132" tIns="46563" rIns="93132" bIns="46563"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43" y="8772673"/>
            <a:ext cx="3037840" cy="461804"/>
          </a:xfrm>
          <a:prstGeom prst="rect">
            <a:avLst/>
          </a:prstGeom>
        </p:spPr>
        <p:txBody>
          <a:bodyPr vert="horz" lIns="93132" tIns="46563" rIns="93132" bIns="46563" rtlCol="0" anchor="b"/>
          <a:lstStyle>
            <a:lvl1pPr algn="r">
              <a:defRPr sz="1300"/>
            </a:lvl1pPr>
          </a:lstStyle>
          <a:p>
            <a:endParaRPr lang="en-US" dirty="0"/>
          </a:p>
        </p:txBody>
      </p:sp>
    </p:spTree>
    <p:extLst>
      <p:ext uri="{BB962C8B-B14F-4D97-AF65-F5344CB8AC3E}">
        <p14:creationId xmlns:p14="http://schemas.microsoft.com/office/powerpoint/2010/main" val="19863011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32" tIns="46563" rIns="93132" bIns="46563" rtlCol="0"/>
          <a:lstStyle>
            <a:lvl1pPr algn="l">
              <a:defRPr sz="1300"/>
            </a:lvl1pPr>
          </a:lstStyle>
          <a:p>
            <a:endParaRPr lang="en-US" dirty="0"/>
          </a:p>
        </p:txBody>
      </p:sp>
      <p:sp>
        <p:nvSpPr>
          <p:cNvPr id="3" name="Date Placeholder 2"/>
          <p:cNvSpPr>
            <a:spLocks noGrp="1"/>
          </p:cNvSpPr>
          <p:nvPr>
            <p:ph type="dt" idx="1"/>
          </p:nvPr>
        </p:nvSpPr>
        <p:spPr>
          <a:xfrm>
            <a:off x="3970943" y="0"/>
            <a:ext cx="3037840" cy="461804"/>
          </a:xfrm>
          <a:prstGeom prst="rect">
            <a:avLst/>
          </a:prstGeom>
        </p:spPr>
        <p:txBody>
          <a:bodyPr vert="horz" lIns="93132" tIns="46563" rIns="93132" bIns="46563" rtlCol="0"/>
          <a:lstStyle>
            <a:lvl1pPr algn="r">
              <a:defRPr sz="1300"/>
            </a:lvl1pPr>
          </a:lstStyle>
          <a:p>
            <a:r>
              <a:rPr lang="en-US" dirty="0"/>
              <a:t>8/25/2015</a:t>
            </a:r>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3132" tIns="46563" rIns="93132" bIns="46563" rtlCol="0" anchor="ctr"/>
          <a:lstStyle/>
          <a:p>
            <a:endParaRPr lang="en-US" dirty="0"/>
          </a:p>
        </p:txBody>
      </p:sp>
      <p:sp>
        <p:nvSpPr>
          <p:cNvPr id="5" name="Notes Placeholder 4"/>
          <p:cNvSpPr>
            <a:spLocks noGrp="1"/>
          </p:cNvSpPr>
          <p:nvPr>
            <p:ph type="body" sz="quarter" idx="3"/>
          </p:nvPr>
        </p:nvSpPr>
        <p:spPr>
          <a:xfrm>
            <a:off x="701041" y="4387139"/>
            <a:ext cx="5608320" cy="4156234"/>
          </a:xfrm>
          <a:prstGeom prst="rect">
            <a:avLst/>
          </a:prstGeom>
        </p:spPr>
        <p:txBody>
          <a:bodyPr vert="horz" lIns="93132" tIns="46563" rIns="93132" bIns="465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3"/>
            <a:ext cx="3037840" cy="461804"/>
          </a:xfrm>
          <a:prstGeom prst="rect">
            <a:avLst/>
          </a:prstGeom>
        </p:spPr>
        <p:txBody>
          <a:bodyPr vert="horz" lIns="93132" tIns="46563" rIns="93132" bIns="4656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3" y="8772673"/>
            <a:ext cx="3037840" cy="461804"/>
          </a:xfrm>
          <a:prstGeom prst="rect">
            <a:avLst/>
          </a:prstGeom>
        </p:spPr>
        <p:txBody>
          <a:bodyPr vert="horz" lIns="93132" tIns="46563" rIns="93132" bIns="46563" rtlCol="0" anchor="b"/>
          <a:lstStyle>
            <a:lvl1pPr algn="r">
              <a:defRPr sz="1300"/>
            </a:lvl1pPr>
          </a:lstStyle>
          <a:p>
            <a:fld id="{7D9D6747-2706-48B0-9B3B-7BFC87D901CC}" type="slidenum">
              <a:rPr lang="en-US" smtClean="0"/>
              <a:pPr/>
              <a:t>‹#›</a:t>
            </a:fld>
            <a:endParaRPr lang="en-US" dirty="0"/>
          </a:p>
        </p:txBody>
      </p:sp>
    </p:spTree>
    <p:extLst>
      <p:ext uri="{BB962C8B-B14F-4D97-AF65-F5344CB8AC3E}">
        <p14:creationId xmlns:p14="http://schemas.microsoft.com/office/powerpoint/2010/main" val="11151720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83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contact information is correct. Choose a professional email address. Start sentences with action verbs. Use</a:t>
            </a:r>
            <a:r>
              <a:rPr lang="en-US" baseline="0" dirty="0"/>
              <a:t> strong keywords and nouns.</a:t>
            </a:r>
          </a:p>
          <a:p>
            <a:r>
              <a:rPr lang="en-US" baseline="0" dirty="0"/>
              <a:t>Job description provides important clues on what is being looked for in candidates. Bullet points most effective. Do not include picture, or date</a:t>
            </a:r>
          </a:p>
          <a:p>
            <a:r>
              <a:rPr lang="en-US" baseline="0" dirty="0"/>
              <a:t>of birth. Keep format simple and easily read. Do not overuse “bold” and highlights in resume. Numbers, percentages and statistics get read. Avoid</a:t>
            </a:r>
          </a:p>
          <a:p>
            <a:r>
              <a:rPr lang="en-US" baseline="0" dirty="0"/>
              <a:t>overused phrases. NO TYPOS. Consistent formats.</a:t>
            </a:r>
            <a:endParaRPr lang="en-US" dirty="0"/>
          </a:p>
        </p:txBody>
      </p:sp>
    </p:spTree>
    <p:extLst>
      <p:ext uri="{BB962C8B-B14F-4D97-AF65-F5344CB8AC3E}">
        <p14:creationId xmlns:p14="http://schemas.microsoft.com/office/powerpoint/2010/main" val="189888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1709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33400"/>
          </a:xfrm>
          <a:solidFill>
            <a:srgbClr val="002060"/>
          </a:solidFill>
        </p:spPr>
        <p:txBody>
          <a:bodyPr>
            <a:noAutofit/>
          </a:bodyPr>
          <a:lstStyle>
            <a:lvl1pPr marL="120650" indent="0" algn="l">
              <a:defRPr sz="2400">
                <a:solidFill>
                  <a:schemeClr val="bg1"/>
                </a:solidFill>
                <a:latin typeface="Arial" pitchFamily="34" charset="0"/>
                <a:cs typeface="Arial" pitchFamily="34" charset="0"/>
              </a:defRPr>
            </a:lvl1pPr>
          </a:lstStyle>
          <a:p>
            <a:r>
              <a:rPr lang="en-US" dirty="0"/>
              <a:t>Control Assumptions</a:t>
            </a:r>
          </a:p>
        </p:txBody>
      </p:sp>
      <p:sp>
        <p:nvSpPr>
          <p:cNvPr id="3" name="Content Placeholder 2"/>
          <p:cNvSpPr>
            <a:spLocks noGrp="1"/>
          </p:cNvSpPr>
          <p:nvPr>
            <p:ph idx="1"/>
          </p:nvPr>
        </p:nvSpPr>
        <p:spPr>
          <a:xfrm>
            <a:off x="228600" y="1112837"/>
            <a:ext cx="8763000" cy="51355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
        <p:nvSpPr>
          <p:cNvPr id="8" name="Content Placeholder 2"/>
          <p:cNvSpPr>
            <a:spLocks noGrp="1"/>
          </p:cNvSpPr>
          <p:nvPr>
            <p:ph idx="13"/>
          </p:nvPr>
        </p:nvSpPr>
        <p:spPr>
          <a:xfrm>
            <a:off x="0" y="533400"/>
            <a:ext cx="9144000" cy="381000"/>
          </a:xfrm>
          <a:solidFill>
            <a:srgbClr val="002060"/>
          </a:solidFill>
        </p:spPr>
        <p:txBody>
          <a:bodyPr>
            <a:normAutofit/>
          </a:bodyPr>
          <a:lstStyle>
            <a:lvl1pPr marL="120650" indent="0">
              <a:buNone/>
              <a:defRPr sz="18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Footer Placeholder 2"/>
          <p:cNvSpPr txBox="1">
            <a:spLocks/>
          </p:cNvSpPr>
          <p:nvPr userDrawn="1"/>
        </p:nvSpPr>
        <p:spPr>
          <a:xfrm>
            <a:off x="284480" y="629701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Peter Bennett – Career Services</a:t>
            </a:r>
          </a:p>
        </p:txBody>
      </p:sp>
      <p:sp>
        <p:nvSpPr>
          <p:cNvPr id="2" name="Title 1"/>
          <p:cNvSpPr>
            <a:spLocks noGrp="1"/>
          </p:cNvSpPr>
          <p:nvPr>
            <p:ph type="title"/>
          </p:nvPr>
        </p:nvSpPr>
        <p:spPr/>
        <p:txBody>
          <a:bodyPr/>
          <a:lstStyle/>
          <a:p>
            <a:r>
              <a:rPr lang="en-US"/>
              <a:t>Click to edit Master title style</a:t>
            </a:r>
          </a:p>
        </p:txBody>
      </p:sp>
      <p:sp>
        <p:nvSpPr>
          <p:cNvPr id="10" name="Footer Placeholder 2">
            <a:extLst>
              <a:ext uri="{FF2B5EF4-FFF2-40B4-BE49-F238E27FC236}">
                <a16:creationId xmlns:a16="http://schemas.microsoft.com/office/drawing/2014/main" id="{5735FFE1-E7DA-4FB9-97AC-95EE1D26F9C2}"/>
              </a:ext>
            </a:extLst>
          </p:cNvPr>
          <p:cNvSpPr txBox="1">
            <a:spLocks/>
          </p:cNvSpPr>
          <p:nvPr userDrawn="1"/>
        </p:nvSpPr>
        <p:spPr>
          <a:xfrm>
            <a:off x="3733800" y="63107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Fall 2023</a:t>
            </a:r>
          </a:p>
        </p:txBody>
      </p:sp>
      <p:pic>
        <p:nvPicPr>
          <p:cNvPr id="3" name="Picture 2">
            <a:extLst>
              <a:ext uri="{FF2B5EF4-FFF2-40B4-BE49-F238E27FC236}">
                <a16:creationId xmlns:a16="http://schemas.microsoft.com/office/drawing/2014/main" id="{17F745AF-37B1-7494-3719-65DAF18C055D}"/>
              </a:ext>
            </a:extLst>
          </p:cNvPr>
          <p:cNvPicPr>
            <a:picLocks noChangeAspect="1"/>
          </p:cNvPicPr>
          <p:nvPr userDrawn="1"/>
        </p:nvPicPr>
        <p:blipFill>
          <a:blip r:embed="rId2"/>
          <a:stretch>
            <a:fillRect/>
          </a:stretch>
        </p:blipFill>
        <p:spPr>
          <a:xfrm>
            <a:off x="7912541" y="6310788"/>
            <a:ext cx="774259" cy="43285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November 2021 </a:t>
            </a:r>
          </a:p>
        </p:txBody>
      </p:sp>
      <p:sp>
        <p:nvSpPr>
          <p:cNvPr id="9" name="Slide Number Placeholder 8"/>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November 2021 </a:t>
            </a:r>
          </a:p>
        </p:txBody>
      </p:sp>
      <p:sp>
        <p:nvSpPr>
          <p:cNvPr id="5" name="Slide Number Placeholder 4"/>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FF00"/>
          </a:solidFill>
        </p:spPr>
        <p:txBody>
          <a:bodyPr wrap="square" rtlCol="0">
            <a:spAutoFit/>
          </a:bodyPr>
          <a:lstStyle/>
          <a:p>
            <a:r>
              <a:rPr lang="en-US" sz="2400" dirty="0">
                <a:solidFill>
                  <a:schemeClr val="tx1"/>
                </a:solidFill>
              </a:rPr>
              <a:t>Table of contents</a:t>
            </a:r>
          </a:p>
        </p:txBody>
      </p:sp>
      <p:sp>
        <p:nvSpPr>
          <p:cNvPr id="9" name="Rectangle 8"/>
          <p:cNvSpPr>
            <a:spLocks noChangeArrowheads="1"/>
          </p:cNvSpPr>
          <p:nvPr userDrawn="1"/>
        </p:nvSpPr>
        <p:spPr bwMode="auto">
          <a:xfrm>
            <a:off x="304800" y="685800"/>
            <a:ext cx="8382000" cy="3429000"/>
          </a:xfrm>
          <a:prstGeom prst="rect">
            <a:avLst/>
          </a:prstGeom>
          <a:noFill/>
          <a:ln w="9525">
            <a:noFill/>
            <a:miter lim="800000"/>
            <a:headEnd/>
            <a:tailEnd/>
          </a:ln>
        </p:spPr>
        <p:txBody>
          <a:bodyPr numCol="2"/>
          <a:lstStyle/>
          <a:p>
            <a:pPr>
              <a:spcBef>
                <a:spcPct val="20000"/>
              </a:spcBef>
              <a:defRPr/>
            </a:pPr>
            <a:r>
              <a:rPr lang="en-US" sz="1400" b="1" dirty="0">
                <a:solidFill>
                  <a:schemeClr val="tx2"/>
                </a:solidFill>
                <a:latin typeface="Arial" charset="0"/>
              </a:rPr>
              <a:t>SECTION 1: Introduction to corporate</a:t>
            </a:r>
            <a:r>
              <a:rPr lang="en-US" sz="1400" b="1" baseline="0" dirty="0">
                <a:solidFill>
                  <a:schemeClr val="tx2"/>
                </a:solidFill>
                <a:latin typeface="Arial" charset="0"/>
              </a:rPr>
              <a:t> s</a:t>
            </a:r>
            <a:r>
              <a:rPr lang="en-US" sz="1400" b="1" dirty="0">
                <a:solidFill>
                  <a:schemeClr val="tx2"/>
                </a:solidFill>
                <a:latin typeface="Arial" charset="0"/>
              </a:rPr>
              <a:t>tructures</a:t>
            </a: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 2: Business reading 101</a:t>
            </a:r>
          </a:p>
          <a:p>
            <a:pPr>
              <a:spcBef>
                <a:spcPct val="20000"/>
              </a:spcBef>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3: Welcome</a:t>
            </a:r>
            <a:r>
              <a:rPr lang="en-US" sz="1400" b="1" baseline="0" dirty="0">
                <a:solidFill>
                  <a:schemeClr val="tx2"/>
                </a:solidFill>
                <a:latin typeface="Arial" charset="0"/>
              </a:rPr>
              <a:t> to accounting</a:t>
            </a: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4: Corporate</a:t>
            </a:r>
            <a:r>
              <a:rPr lang="en-US" sz="1400" b="1" baseline="0" dirty="0">
                <a:solidFill>
                  <a:schemeClr val="tx2"/>
                </a:solidFill>
                <a:latin typeface="Arial" charset="0"/>
              </a:rPr>
              <a:t> finance basics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a:spcBef>
                <a:spcPct val="20000"/>
              </a:spcBef>
              <a:defRPr/>
            </a:pPr>
            <a:r>
              <a:rPr lang="en-US" sz="1400" b="1" dirty="0">
                <a:solidFill>
                  <a:schemeClr val="tx2"/>
                </a:solidFill>
                <a:latin typeface="Arial" charset="0"/>
              </a:rPr>
              <a:t>SECTION 5: Getting ready</a:t>
            </a:r>
            <a:r>
              <a:rPr lang="en-US" sz="1400" b="1" baseline="0" dirty="0">
                <a:solidFill>
                  <a:schemeClr val="tx2"/>
                </a:solidFill>
                <a:latin typeface="Arial" charset="0"/>
              </a:rPr>
              <a:t> for interviews</a:t>
            </a:r>
            <a:endParaRPr lang="en-US" sz="1400" b="0" dirty="0">
              <a:solidFill>
                <a:schemeClr val="tx2"/>
              </a:solidFill>
              <a:latin typeface="Arial" charset="0"/>
            </a:endParaRP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a:t>
            </a:r>
            <a:r>
              <a:rPr lang="en-US" sz="1400" b="1" baseline="0" dirty="0">
                <a:solidFill>
                  <a:schemeClr val="tx2"/>
                </a:solidFill>
                <a:latin typeface="Arial" charset="0"/>
              </a:rPr>
              <a:t> 6: Before the interview – getting noticed</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7: Post-seminar resources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8: Business glossary</a:t>
            </a:r>
            <a:endParaRPr lang="en-US" sz="1400" b="1" dirty="0">
              <a:solidFill>
                <a:schemeClr val="tx2"/>
              </a:solidFill>
              <a:latin typeface="Arial" charset="0"/>
            </a:endParaRPr>
          </a:p>
          <a:p>
            <a:pPr>
              <a:spcBef>
                <a:spcPct val="20000"/>
              </a:spcBef>
              <a:defRPr/>
            </a:pPr>
            <a:endParaRPr lang="en-US" sz="1400" b="1" dirty="0">
              <a:solidFill>
                <a:schemeClr val="tx2"/>
              </a:solidFill>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128B-C593-41A0-BA20-1420F62C621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38795-4F6D-4EF1-A312-D4E11671481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18D715-8AEE-4245-AD6F-786D9BFACB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B047D88-CBD5-43CB-96B1-9010A5B9139E}"/>
              </a:ext>
            </a:extLst>
          </p:cNvPr>
          <p:cNvSpPr>
            <a:spLocks noGrp="1"/>
          </p:cNvSpPr>
          <p:nvPr>
            <p:ph type="ftr" sz="quarter" idx="11"/>
          </p:nvPr>
        </p:nvSpPr>
        <p:spPr/>
        <p:txBody>
          <a:bodyPr/>
          <a:lstStyle/>
          <a:p>
            <a:r>
              <a:rPr lang="en-US" dirty="0"/>
              <a:t>November 2021 </a:t>
            </a:r>
          </a:p>
        </p:txBody>
      </p:sp>
      <p:sp>
        <p:nvSpPr>
          <p:cNvPr id="6" name="Slide Number Placeholder 5">
            <a:extLst>
              <a:ext uri="{FF2B5EF4-FFF2-40B4-BE49-F238E27FC236}">
                <a16:creationId xmlns:a16="http://schemas.microsoft.com/office/drawing/2014/main" id="{56F896B1-3A44-4DA6-95E8-7B2458FB8E14}"/>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421458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837E-296C-46EE-9679-A56E33EC9D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2512E7-67FB-4583-8921-177A926E6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1862C-DB58-4FB7-BDCE-642ED3E17AA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85352F3-7F2A-41DC-946D-31C4F9A66B5C}"/>
              </a:ext>
            </a:extLst>
          </p:cNvPr>
          <p:cNvSpPr>
            <a:spLocks noGrp="1"/>
          </p:cNvSpPr>
          <p:nvPr>
            <p:ph type="ftr" sz="quarter" idx="11"/>
          </p:nvPr>
        </p:nvSpPr>
        <p:spPr/>
        <p:txBody>
          <a:bodyPr/>
          <a:lstStyle/>
          <a:p>
            <a:r>
              <a:rPr lang="en-US" dirty="0"/>
              <a:t>November 2021 </a:t>
            </a:r>
          </a:p>
        </p:txBody>
      </p:sp>
      <p:sp>
        <p:nvSpPr>
          <p:cNvPr id="6" name="Slide Number Placeholder 5">
            <a:extLst>
              <a:ext uri="{FF2B5EF4-FFF2-40B4-BE49-F238E27FC236}">
                <a16:creationId xmlns:a16="http://schemas.microsoft.com/office/drawing/2014/main" id="{00FF52BC-0202-4E82-825B-C4ABC8A2C517}"/>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86809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0AFB-CC4E-4587-8348-09A5969890F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4EEA61-514F-40B4-8214-CEB38EF3426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25480-B6D5-4DA5-AF57-452DEAE15FF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FECEA57-7EBD-4D8B-82F4-EDEA7926202D}"/>
              </a:ext>
            </a:extLst>
          </p:cNvPr>
          <p:cNvSpPr>
            <a:spLocks noGrp="1"/>
          </p:cNvSpPr>
          <p:nvPr>
            <p:ph type="ftr" sz="quarter" idx="11"/>
          </p:nvPr>
        </p:nvSpPr>
        <p:spPr/>
        <p:txBody>
          <a:bodyPr/>
          <a:lstStyle/>
          <a:p>
            <a:r>
              <a:rPr lang="en-US" dirty="0"/>
              <a:t>November 2021 </a:t>
            </a:r>
          </a:p>
        </p:txBody>
      </p:sp>
      <p:sp>
        <p:nvSpPr>
          <p:cNvPr id="6" name="Slide Number Placeholder 5">
            <a:extLst>
              <a:ext uri="{FF2B5EF4-FFF2-40B4-BE49-F238E27FC236}">
                <a16:creationId xmlns:a16="http://schemas.microsoft.com/office/drawing/2014/main" id="{BE4659DB-FBE8-4C5A-8594-EDB3512F4CE6}"/>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2181315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97639-B060-4F93-9994-16A6B6A393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76B1B-652F-4DC0-A803-42AE4020C5C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239F5-C4AB-47BC-A625-3B5626A0D2C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325E71-7847-4779-A73D-4B0571C592F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4B4009F-2FF7-4236-BAFC-553830F7455A}"/>
              </a:ext>
            </a:extLst>
          </p:cNvPr>
          <p:cNvSpPr>
            <a:spLocks noGrp="1"/>
          </p:cNvSpPr>
          <p:nvPr>
            <p:ph type="ftr" sz="quarter" idx="11"/>
          </p:nvPr>
        </p:nvSpPr>
        <p:spPr/>
        <p:txBody>
          <a:bodyPr/>
          <a:lstStyle/>
          <a:p>
            <a:r>
              <a:rPr lang="en-US" dirty="0"/>
              <a:t>November 2021 </a:t>
            </a:r>
          </a:p>
        </p:txBody>
      </p:sp>
      <p:sp>
        <p:nvSpPr>
          <p:cNvPr id="7" name="Slide Number Placeholder 6">
            <a:extLst>
              <a:ext uri="{FF2B5EF4-FFF2-40B4-BE49-F238E27FC236}">
                <a16:creationId xmlns:a16="http://schemas.microsoft.com/office/drawing/2014/main" id="{C6A30981-396B-45E1-B9F5-8C01357E3E61}"/>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1803590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271C-A348-405E-93A9-1BC18F0078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D8AE05-6351-4ACC-9D4A-4A463C1855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300E3-B6D3-4D1D-8B79-3743EC83AB1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2C6A12-5A04-4991-B7BC-68E07AB15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1E12B5-628A-43A7-AEDB-92644D80A1D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F6051-B523-4747-88B7-67C28B6D9DD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BA7FC92-1175-46F8-B2A3-F64052766104}"/>
              </a:ext>
            </a:extLst>
          </p:cNvPr>
          <p:cNvSpPr>
            <a:spLocks noGrp="1"/>
          </p:cNvSpPr>
          <p:nvPr>
            <p:ph type="ftr" sz="quarter" idx="11"/>
          </p:nvPr>
        </p:nvSpPr>
        <p:spPr/>
        <p:txBody>
          <a:bodyPr/>
          <a:lstStyle/>
          <a:p>
            <a:r>
              <a:rPr lang="en-US" dirty="0"/>
              <a:t>November 2021 </a:t>
            </a:r>
          </a:p>
        </p:txBody>
      </p:sp>
      <p:sp>
        <p:nvSpPr>
          <p:cNvPr id="9" name="Slide Number Placeholder 8">
            <a:extLst>
              <a:ext uri="{FF2B5EF4-FFF2-40B4-BE49-F238E27FC236}">
                <a16:creationId xmlns:a16="http://schemas.microsoft.com/office/drawing/2014/main" id="{35A9274F-BE1D-467A-B5E5-FE6407099ECE}"/>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4062625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60A8-296D-4E11-BBAF-3687A69EC8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79D375-DA09-4D6D-A5FD-9689C3CF926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950AF05-162F-4E6A-BDCA-DA6614D9870E}"/>
              </a:ext>
            </a:extLst>
          </p:cNvPr>
          <p:cNvSpPr>
            <a:spLocks noGrp="1"/>
          </p:cNvSpPr>
          <p:nvPr>
            <p:ph type="ftr" sz="quarter" idx="11"/>
          </p:nvPr>
        </p:nvSpPr>
        <p:spPr/>
        <p:txBody>
          <a:bodyPr/>
          <a:lstStyle/>
          <a:p>
            <a:r>
              <a:rPr lang="en-US" dirty="0"/>
              <a:t>November 2021 </a:t>
            </a:r>
          </a:p>
        </p:txBody>
      </p:sp>
      <p:sp>
        <p:nvSpPr>
          <p:cNvPr id="5" name="Slide Number Placeholder 4">
            <a:extLst>
              <a:ext uri="{FF2B5EF4-FFF2-40B4-BE49-F238E27FC236}">
                <a16:creationId xmlns:a16="http://schemas.microsoft.com/office/drawing/2014/main" id="{F494B797-9EB4-4B82-BD41-880184B7212C}"/>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3946866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20B7B-FCCE-4FCA-A284-D4AC874C123B}"/>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3C03916-6652-4C04-8174-0604253A1A86}"/>
              </a:ext>
            </a:extLst>
          </p:cNvPr>
          <p:cNvSpPr>
            <a:spLocks noGrp="1"/>
          </p:cNvSpPr>
          <p:nvPr>
            <p:ph type="ftr" sz="quarter" idx="11"/>
          </p:nvPr>
        </p:nvSpPr>
        <p:spPr/>
        <p:txBody>
          <a:bodyPr/>
          <a:lstStyle/>
          <a:p>
            <a:r>
              <a:rPr lang="en-US" dirty="0"/>
              <a:t>November 2021 </a:t>
            </a:r>
          </a:p>
        </p:txBody>
      </p:sp>
      <p:sp>
        <p:nvSpPr>
          <p:cNvPr id="4" name="Slide Number Placeholder 3">
            <a:extLst>
              <a:ext uri="{FF2B5EF4-FFF2-40B4-BE49-F238E27FC236}">
                <a16:creationId xmlns:a16="http://schemas.microsoft.com/office/drawing/2014/main" id="{E26B0C09-B833-4346-8F4F-B1D24D481A08}"/>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3605533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68C7-8247-4818-B622-787315621E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20DE2-C1DF-4522-ACE7-FDC9355E34F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D8AE5-22A2-4A75-91F2-46663EF4A0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F0CD-F11F-48D1-92AF-8F477EAB6FC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32F3409-7184-4E23-8616-D0112442ABB9}"/>
              </a:ext>
            </a:extLst>
          </p:cNvPr>
          <p:cNvSpPr>
            <a:spLocks noGrp="1"/>
          </p:cNvSpPr>
          <p:nvPr>
            <p:ph type="ftr" sz="quarter" idx="11"/>
          </p:nvPr>
        </p:nvSpPr>
        <p:spPr/>
        <p:txBody>
          <a:bodyPr/>
          <a:lstStyle/>
          <a:p>
            <a:r>
              <a:rPr lang="en-US" dirty="0"/>
              <a:t>November 2021 </a:t>
            </a:r>
          </a:p>
        </p:txBody>
      </p:sp>
      <p:sp>
        <p:nvSpPr>
          <p:cNvPr id="7" name="Slide Number Placeholder 6">
            <a:extLst>
              <a:ext uri="{FF2B5EF4-FFF2-40B4-BE49-F238E27FC236}">
                <a16:creationId xmlns:a16="http://schemas.microsoft.com/office/drawing/2014/main" id="{3E423FA4-0E56-4058-99F4-6415CC7D6490}"/>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1257190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4DE8-FFF4-4320-B1A7-036174B3D21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29BF20-2240-4841-8550-24824CE8B1C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57340A-BA29-437D-A3E8-115DE841B66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400BC-6B7F-4B55-83AA-AF59435D078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035550B-428F-454F-8415-16EA78F52D7B}"/>
              </a:ext>
            </a:extLst>
          </p:cNvPr>
          <p:cNvSpPr>
            <a:spLocks noGrp="1"/>
          </p:cNvSpPr>
          <p:nvPr>
            <p:ph type="ftr" sz="quarter" idx="11"/>
          </p:nvPr>
        </p:nvSpPr>
        <p:spPr/>
        <p:txBody>
          <a:bodyPr/>
          <a:lstStyle/>
          <a:p>
            <a:r>
              <a:rPr lang="en-US" dirty="0"/>
              <a:t>November 2021 </a:t>
            </a:r>
          </a:p>
        </p:txBody>
      </p:sp>
      <p:sp>
        <p:nvSpPr>
          <p:cNvPr id="7" name="Slide Number Placeholder 6">
            <a:extLst>
              <a:ext uri="{FF2B5EF4-FFF2-40B4-BE49-F238E27FC236}">
                <a16:creationId xmlns:a16="http://schemas.microsoft.com/office/drawing/2014/main" id="{DDF9A82C-A44D-470A-914D-E77A9A39FEFE}"/>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1266827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FCDA-E8A9-490C-B491-073ACA270C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01FC7-9958-405D-818E-DB43C44103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FE5C9-11AF-4459-8DC2-002E065E2A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FCE5D6B-9C9A-4443-911C-C802553B0E4C}"/>
              </a:ext>
            </a:extLst>
          </p:cNvPr>
          <p:cNvSpPr>
            <a:spLocks noGrp="1"/>
          </p:cNvSpPr>
          <p:nvPr>
            <p:ph type="ftr" sz="quarter" idx="11"/>
          </p:nvPr>
        </p:nvSpPr>
        <p:spPr/>
        <p:txBody>
          <a:bodyPr/>
          <a:lstStyle/>
          <a:p>
            <a:r>
              <a:rPr lang="en-US" dirty="0"/>
              <a:t>November 2021 </a:t>
            </a:r>
          </a:p>
        </p:txBody>
      </p:sp>
      <p:sp>
        <p:nvSpPr>
          <p:cNvPr id="6" name="Slide Number Placeholder 5">
            <a:extLst>
              <a:ext uri="{FF2B5EF4-FFF2-40B4-BE49-F238E27FC236}">
                <a16:creationId xmlns:a16="http://schemas.microsoft.com/office/drawing/2014/main" id="{44D77DC9-C3F5-4B30-A3E9-C8AC68822860}"/>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367015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solidFill>
        </p:spPr>
        <p:txBody>
          <a:bodyPr wrap="square" rtlCol="0">
            <a:spAutoFit/>
          </a:bodyPr>
          <a:lstStyle/>
          <a:p>
            <a:r>
              <a:rPr lang="en-US" sz="2400" dirty="0">
                <a:solidFill>
                  <a:schemeClr val="bg1"/>
                </a:solidFill>
              </a:rPr>
              <a:t>Welcome to accounting</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DCA8C-360C-4BDC-A354-CBE3A647666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6F571D-EC73-4C0E-B11F-C392A369FA7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9969F-A2E8-4699-9C1A-17E0B62190E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6E05729-C850-4402-A7ED-099D6B65C7E1}"/>
              </a:ext>
            </a:extLst>
          </p:cNvPr>
          <p:cNvSpPr>
            <a:spLocks noGrp="1"/>
          </p:cNvSpPr>
          <p:nvPr>
            <p:ph type="ftr" sz="quarter" idx="11"/>
          </p:nvPr>
        </p:nvSpPr>
        <p:spPr/>
        <p:txBody>
          <a:bodyPr/>
          <a:lstStyle/>
          <a:p>
            <a:r>
              <a:rPr lang="en-US" dirty="0"/>
              <a:t>November 2021 </a:t>
            </a:r>
          </a:p>
        </p:txBody>
      </p:sp>
      <p:sp>
        <p:nvSpPr>
          <p:cNvPr id="6" name="Slide Number Placeholder 5">
            <a:extLst>
              <a:ext uri="{FF2B5EF4-FFF2-40B4-BE49-F238E27FC236}">
                <a16:creationId xmlns:a16="http://schemas.microsoft.com/office/drawing/2014/main" id="{3AB9B202-3B4D-4B39-9C7B-A8917D8BC420}"/>
              </a:ext>
            </a:extLst>
          </p:cNvPr>
          <p:cNvSpPr>
            <a:spLocks noGrp="1"/>
          </p:cNvSpPr>
          <p:nvPr>
            <p:ph type="sldNum" sz="quarter" idx="12"/>
          </p:nvPr>
        </p:nvSpPr>
        <p:spPr/>
        <p:txBody>
          <a:bodyPr/>
          <a:lstStyle/>
          <a:p>
            <a:fld id="{CB9777C7-AF03-4F75-ADFE-7764BE207715}" type="slidenum">
              <a:rPr lang="en-US" smtClean="0"/>
              <a:t>‹#›</a:t>
            </a:fld>
            <a:endParaRPr lang="en-US" dirty="0"/>
          </a:p>
        </p:txBody>
      </p:sp>
    </p:spTree>
    <p:extLst>
      <p:ext uri="{BB962C8B-B14F-4D97-AF65-F5344CB8AC3E}">
        <p14:creationId xmlns:p14="http://schemas.microsoft.com/office/powerpoint/2010/main" val="2045552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94059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33400"/>
          </a:xfrm>
          <a:solidFill>
            <a:schemeClr val="accent3">
              <a:lumMod val="50000"/>
            </a:schemeClr>
          </a:solidFill>
        </p:spPr>
        <p:txBody>
          <a:bodyPr>
            <a:noAutofit/>
          </a:bodyPr>
          <a:lstStyle>
            <a:lvl1pPr marL="120650" indent="0" algn="l">
              <a:defRPr sz="2400">
                <a:solidFill>
                  <a:schemeClr val="bg1"/>
                </a:solidFill>
                <a:latin typeface="Arial" pitchFamily="34" charset="0"/>
                <a:cs typeface="Arial" pitchFamily="34" charset="0"/>
              </a:defRPr>
            </a:lvl1pPr>
          </a:lstStyle>
          <a:p>
            <a:endParaRPr lang="en-US" dirty="0"/>
          </a:p>
        </p:txBody>
      </p:sp>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D95B3DFD-069B-4876-B7FD-AC56D28CB641}"/>
              </a:ext>
            </a:extLst>
          </p:cNvPr>
          <p:cNvSpPr txBox="1"/>
          <p:nvPr userDrawn="1"/>
        </p:nvSpPr>
        <p:spPr>
          <a:xfrm>
            <a:off x="228600" y="6352141"/>
            <a:ext cx="3124200" cy="276999"/>
          </a:xfrm>
          <a:prstGeom prst="rect">
            <a:avLst/>
          </a:prstGeom>
          <a:noFill/>
        </p:spPr>
        <p:txBody>
          <a:bodyPr wrap="square">
            <a:spAutoFit/>
          </a:bodyPr>
          <a:lstStyle/>
          <a:p>
            <a:pPr algn="ctr"/>
            <a:r>
              <a:rPr lang="en-US" sz="1200" b="1" dirty="0">
                <a:solidFill>
                  <a:schemeClr val="tx1">
                    <a:lumMod val="65000"/>
                    <a:lumOff val="35000"/>
                  </a:schemeClr>
                </a:solidFill>
              </a:rPr>
              <a:t>Peter Bennett – Career Services</a:t>
            </a:r>
          </a:p>
        </p:txBody>
      </p:sp>
      <p:sp>
        <p:nvSpPr>
          <p:cNvPr id="8" name="TextBox 7">
            <a:extLst>
              <a:ext uri="{FF2B5EF4-FFF2-40B4-BE49-F238E27FC236}">
                <a16:creationId xmlns:a16="http://schemas.microsoft.com/office/drawing/2014/main" id="{32BB47B2-22D1-409E-B938-4A05E6F268F1}"/>
              </a:ext>
            </a:extLst>
          </p:cNvPr>
          <p:cNvSpPr txBox="1"/>
          <p:nvPr userDrawn="1"/>
        </p:nvSpPr>
        <p:spPr>
          <a:xfrm>
            <a:off x="3657600" y="6352141"/>
            <a:ext cx="3048000" cy="276999"/>
          </a:xfrm>
          <a:prstGeom prst="rect">
            <a:avLst/>
          </a:prstGeom>
          <a:noFill/>
        </p:spPr>
        <p:txBody>
          <a:bodyPr wrap="square">
            <a:spAutoFit/>
          </a:bodyPr>
          <a:lstStyle/>
          <a:p>
            <a:pPr algn="ctr"/>
            <a:r>
              <a:rPr lang="en-US" sz="1200" b="1" dirty="0">
                <a:solidFill>
                  <a:schemeClr val="tx1">
                    <a:lumMod val="65000"/>
                    <a:lumOff val="35000"/>
                  </a:schemeClr>
                </a:solidFill>
              </a:rPr>
              <a:t>Fall 2023</a:t>
            </a:r>
          </a:p>
        </p:txBody>
      </p:sp>
      <p:pic>
        <p:nvPicPr>
          <p:cNvPr id="2" name="Picture 1">
            <a:extLst>
              <a:ext uri="{FF2B5EF4-FFF2-40B4-BE49-F238E27FC236}">
                <a16:creationId xmlns:a16="http://schemas.microsoft.com/office/drawing/2014/main" id="{A848594E-B906-9595-9E2B-7B129772D607}"/>
              </a:ext>
            </a:extLst>
          </p:cNvPr>
          <p:cNvPicPr>
            <a:picLocks noChangeAspect="1"/>
          </p:cNvPicPr>
          <p:nvPr userDrawn="1"/>
        </p:nvPicPr>
        <p:blipFill>
          <a:blip r:embed="rId2"/>
          <a:stretch>
            <a:fillRect/>
          </a:stretch>
        </p:blipFill>
        <p:spPr>
          <a:xfrm>
            <a:off x="7924800" y="6274213"/>
            <a:ext cx="774259" cy="432854"/>
          </a:xfrm>
          <a:prstGeom prst="rect">
            <a:avLst/>
          </a:prstGeom>
        </p:spPr>
      </p:pic>
    </p:spTree>
    <p:extLst>
      <p:ext uri="{BB962C8B-B14F-4D97-AF65-F5344CB8AC3E}">
        <p14:creationId xmlns:p14="http://schemas.microsoft.com/office/powerpoint/2010/main" val="1083748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68" name="Footer Placeholder 2">
            <a:extLst>
              <a:ext uri="{FF2B5EF4-FFF2-40B4-BE49-F238E27FC236}">
                <a16:creationId xmlns:a16="http://schemas.microsoft.com/office/drawing/2014/main" id="{AC37EE9F-4BF1-4DCB-A95D-4E32F5508750}"/>
              </a:ext>
            </a:extLst>
          </p:cNvPr>
          <p:cNvSpPr txBox="1">
            <a:spLocks/>
          </p:cNvSpPr>
          <p:nvPr userDrawn="1"/>
        </p:nvSpPr>
        <p:spPr>
          <a:xfrm>
            <a:off x="339329" y="6148387"/>
            <a:ext cx="21717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solidFill>
                  <a:schemeClr val="tx1">
                    <a:lumMod val="65000"/>
                    <a:lumOff val="35000"/>
                  </a:schemeClr>
                </a:solidFill>
                <a:latin typeface="Arial" panose="020B0604020202020204" pitchFamily="34" charset="0"/>
                <a:cs typeface="Arial" panose="020B0604020202020204" pitchFamily="34" charset="0"/>
              </a:rPr>
              <a:t>Career Services</a:t>
            </a:r>
          </a:p>
        </p:txBody>
      </p:sp>
      <p:sp>
        <p:nvSpPr>
          <p:cNvPr id="69" name="Footer Placeholder 2">
            <a:extLst>
              <a:ext uri="{FF2B5EF4-FFF2-40B4-BE49-F238E27FC236}">
                <a16:creationId xmlns:a16="http://schemas.microsoft.com/office/drawing/2014/main" id="{38035D11-D521-4D9B-B05B-F37898B343B7}"/>
              </a:ext>
            </a:extLst>
          </p:cNvPr>
          <p:cNvSpPr txBox="1">
            <a:spLocks/>
          </p:cNvSpPr>
          <p:nvPr userDrawn="1"/>
        </p:nvSpPr>
        <p:spPr>
          <a:xfrm>
            <a:off x="3238124" y="6160295"/>
            <a:ext cx="21717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solidFill>
                  <a:schemeClr val="tx1">
                    <a:lumMod val="65000"/>
                    <a:lumOff val="35000"/>
                  </a:schemeClr>
                </a:solidFill>
                <a:latin typeface="Arial" panose="020B0604020202020204" pitchFamily="34" charset="0"/>
                <a:cs typeface="Arial" panose="020B0604020202020204" pitchFamily="34" charset="0"/>
              </a:rPr>
              <a:t>April 2020</a:t>
            </a:r>
          </a:p>
        </p:txBody>
      </p:sp>
      <p:pic>
        <p:nvPicPr>
          <p:cNvPr id="70" name="Picture 2" descr="Image result for hartwick logos">
            <a:extLst>
              <a:ext uri="{FF2B5EF4-FFF2-40B4-BE49-F238E27FC236}">
                <a16:creationId xmlns:a16="http://schemas.microsoft.com/office/drawing/2014/main" id="{2DBE361B-E13A-44A1-9F69-9BC8AAAF4C3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0247" y="6073546"/>
            <a:ext cx="400050" cy="621722"/>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85FF042D-C733-4EF2-B51C-94E72CE0EC90}"/>
              </a:ext>
            </a:extLst>
          </p:cNvPr>
          <p:cNvCxnSpPr>
            <a:cxnSpLocks/>
          </p:cNvCxnSpPr>
          <p:nvPr userDrawn="1"/>
        </p:nvCxnSpPr>
        <p:spPr>
          <a:xfrm flipV="1">
            <a:off x="142875" y="6000748"/>
            <a:ext cx="8792120" cy="1723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4766716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33400"/>
          </a:xfrm>
          <a:solidFill>
            <a:srgbClr val="002060"/>
          </a:solidFill>
        </p:spPr>
        <p:txBody>
          <a:bodyPr>
            <a:noAutofit/>
          </a:bodyPr>
          <a:lstStyle>
            <a:lvl1pPr marL="120650" indent="0" algn="l">
              <a:defRPr sz="2400">
                <a:solidFill>
                  <a:schemeClr val="bg1"/>
                </a:solidFill>
                <a:latin typeface="Arial" pitchFamily="34" charset="0"/>
                <a:cs typeface="Arial" pitchFamily="34" charset="0"/>
              </a:defRPr>
            </a:lvl1pPr>
          </a:lstStyle>
          <a:p>
            <a:r>
              <a:rPr lang="en-US" dirty="0"/>
              <a:t>Control Assumptions</a:t>
            </a:r>
          </a:p>
        </p:txBody>
      </p:sp>
      <p:sp>
        <p:nvSpPr>
          <p:cNvPr id="3" name="Content Placeholder 2"/>
          <p:cNvSpPr>
            <a:spLocks noGrp="1"/>
          </p:cNvSpPr>
          <p:nvPr>
            <p:ph idx="1"/>
          </p:nvPr>
        </p:nvSpPr>
        <p:spPr>
          <a:xfrm>
            <a:off x="228600" y="1112837"/>
            <a:ext cx="8763000" cy="51355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A19EA2-06B6-47A1-B7D7-AEE1165C062B}"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Content Placeholder 2"/>
          <p:cNvSpPr>
            <a:spLocks noGrp="1"/>
          </p:cNvSpPr>
          <p:nvPr>
            <p:ph idx="13"/>
          </p:nvPr>
        </p:nvSpPr>
        <p:spPr>
          <a:xfrm>
            <a:off x="0" y="533400"/>
            <a:ext cx="9144000" cy="381000"/>
          </a:xfrm>
          <a:solidFill>
            <a:srgbClr val="002060"/>
          </a:solidFill>
        </p:spPr>
        <p:txBody>
          <a:bodyPr>
            <a:normAutofit/>
          </a:bodyPr>
          <a:lstStyle>
            <a:lvl1pPr marL="120650" indent="0">
              <a:buNone/>
              <a:defRPr sz="18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49579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C070F23-8AC6-4665-85F6-16AB3C7F114F}"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FF00"/>
          </a:solidFill>
        </p:spPr>
        <p:txBody>
          <a:bodyPr wrap="square" rtlCol="0">
            <a:spAutoFit/>
          </a:bodyPr>
          <a:lstStyle/>
          <a:p>
            <a:r>
              <a:rPr lang="en-US" sz="2400" dirty="0">
                <a:solidFill>
                  <a:schemeClr val="tx1"/>
                </a:solidFill>
              </a:rPr>
              <a:t>Table of contents</a:t>
            </a:r>
          </a:p>
        </p:txBody>
      </p:sp>
      <p:sp>
        <p:nvSpPr>
          <p:cNvPr id="9" name="Rectangle 8"/>
          <p:cNvSpPr>
            <a:spLocks noChangeArrowheads="1"/>
          </p:cNvSpPr>
          <p:nvPr userDrawn="1"/>
        </p:nvSpPr>
        <p:spPr bwMode="auto">
          <a:xfrm>
            <a:off x="304800" y="685800"/>
            <a:ext cx="8382000" cy="3429000"/>
          </a:xfrm>
          <a:prstGeom prst="rect">
            <a:avLst/>
          </a:prstGeom>
          <a:noFill/>
          <a:ln w="9525">
            <a:noFill/>
            <a:miter lim="800000"/>
            <a:headEnd/>
            <a:tailEnd/>
          </a:ln>
        </p:spPr>
        <p:txBody>
          <a:bodyPr numCol="2"/>
          <a:lstStyle/>
          <a:p>
            <a:pPr>
              <a:spcBef>
                <a:spcPct val="20000"/>
              </a:spcBef>
              <a:defRPr/>
            </a:pPr>
            <a:r>
              <a:rPr lang="en-US" sz="1400" b="1" dirty="0">
                <a:solidFill>
                  <a:schemeClr val="tx2"/>
                </a:solidFill>
                <a:latin typeface="Arial" charset="0"/>
              </a:rPr>
              <a:t>SECTION 1: Introduction to corporate</a:t>
            </a:r>
            <a:r>
              <a:rPr lang="en-US" sz="1400" b="1" baseline="0" dirty="0">
                <a:solidFill>
                  <a:schemeClr val="tx2"/>
                </a:solidFill>
                <a:latin typeface="Arial" charset="0"/>
              </a:rPr>
              <a:t> s</a:t>
            </a:r>
            <a:r>
              <a:rPr lang="en-US" sz="1400" b="1" dirty="0">
                <a:solidFill>
                  <a:schemeClr val="tx2"/>
                </a:solidFill>
                <a:latin typeface="Arial" charset="0"/>
              </a:rPr>
              <a:t>tructures</a:t>
            </a: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 2: Business reading 101</a:t>
            </a:r>
          </a:p>
          <a:p>
            <a:pPr>
              <a:spcBef>
                <a:spcPct val="20000"/>
              </a:spcBef>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3: Welcome</a:t>
            </a:r>
            <a:r>
              <a:rPr lang="en-US" sz="1400" b="1" baseline="0" dirty="0">
                <a:solidFill>
                  <a:schemeClr val="tx2"/>
                </a:solidFill>
                <a:latin typeface="Arial" charset="0"/>
              </a:rPr>
              <a:t> to accounting</a:t>
            </a: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4: Corporate</a:t>
            </a:r>
            <a:r>
              <a:rPr lang="en-US" sz="1400" b="1" baseline="0" dirty="0">
                <a:solidFill>
                  <a:schemeClr val="tx2"/>
                </a:solidFill>
                <a:latin typeface="Arial" charset="0"/>
              </a:rPr>
              <a:t> finance basics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a:spcBef>
                <a:spcPct val="20000"/>
              </a:spcBef>
              <a:defRPr/>
            </a:pPr>
            <a:r>
              <a:rPr lang="en-US" sz="1400" b="1" dirty="0">
                <a:solidFill>
                  <a:schemeClr val="tx2"/>
                </a:solidFill>
                <a:latin typeface="Arial" charset="0"/>
              </a:rPr>
              <a:t>SECTION 5: Getting ready</a:t>
            </a:r>
            <a:r>
              <a:rPr lang="en-US" sz="1400" b="1" baseline="0" dirty="0">
                <a:solidFill>
                  <a:schemeClr val="tx2"/>
                </a:solidFill>
                <a:latin typeface="Arial" charset="0"/>
              </a:rPr>
              <a:t> for interviews</a:t>
            </a:r>
            <a:endParaRPr lang="en-US" sz="1400" b="0" dirty="0">
              <a:solidFill>
                <a:schemeClr val="tx2"/>
              </a:solidFill>
              <a:latin typeface="Arial" charset="0"/>
            </a:endParaRP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a:t>
            </a:r>
            <a:r>
              <a:rPr lang="en-US" sz="1400" b="1" baseline="0" dirty="0">
                <a:solidFill>
                  <a:schemeClr val="tx2"/>
                </a:solidFill>
                <a:latin typeface="Arial" charset="0"/>
              </a:rPr>
              <a:t> 6: Before the interview – getting noticed</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7: Post-seminar resources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8: Business glossary</a:t>
            </a:r>
            <a:endParaRPr lang="en-US" sz="1400" b="1" dirty="0">
              <a:solidFill>
                <a:schemeClr val="tx2"/>
              </a:solidFill>
              <a:latin typeface="Arial" charset="0"/>
            </a:endParaRPr>
          </a:p>
          <a:p>
            <a:pPr>
              <a:spcBef>
                <a:spcPct val="20000"/>
              </a:spcBef>
              <a:defRPr/>
            </a:pPr>
            <a:endParaRPr lang="en-US" sz="1400" b="1" dirty="0">
              <a:solidFill>
                <a:schemeClr val="tx2"/>
              </a:solidFill>
              <a:latin typeface="Arial" charset="0"/>
            </a:endParaRPr>
          </a:p>
        </p:txBody>
      </p:sp>
    </p:spTree>
    <p:extLst>
      <p:ext uri="{BB962C8B-B14F-4D97-AF65-F5344CB8AC3E}">
        <p14:creationId xmlns:p14="http://schemas.microsoft.com/office/powerpoint/2010/main" val="417191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68E2F6E-B16A-48BE-9972-F9C33E773839}"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solidFill>
        </p:spPr>
        <p:txBody>
          <a:bodyPr wrap="square" rtlCol="0">
            <a:spAutoFit/>
          </a:bodyPr>
          <a:lstStyle/>
          <a:p>
            <a:r>
              <a:rPr lang="en-US" sz="2400" dirty="0">
                <a:solidFill>
                  <a:schemeClr val="bg1"/>
                </a:solidFill>
              </a:rPr>
              <a:t>Welcome to accounting</a:t>
            </a:r>
          </a:p>
        </p:txBody>
      </p:sp>
    </p:spTree>
    <p:extLst>
      <p:ext uri="{BB962C8B-B14F-4D97-AF65-F5344CB8AC3E}">
        <p14:creationId xmlns:p14="http://schemas.microsoft.com/office/powerpoint/2010/main" val="3248923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D37B1D36-AAD6-4662-942D-CEAF69311212}"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accent6">
              <a:lumMod val="75000"/>
            </a:schemeClr>
          </a:solidFill>
        </p:spPr>
        <p:txBody>
          <a:bodyPr wrap="square" rtlCol="0">
            <a:spAutoFit/>
          </a:bodyPr>
          <a:lstStyle/>
          <a:p>
            <a:r>
              <a:rPr lang="en-US" sz="2400" dirty="0">
                <a:solidFill>
                  <a:schemeClr val="bg1"/>
                </a:solidFill>
              </a:rPr>
              <a:t>Corporate</a:t>
            </a:r>
            <a:r>
              <a:rPr lang="en-US" sz="2400" baseline="0" dirty="0">
                <a:solidFill>
                  <a:schemeClr val="bg1"/>
                </a:solidFill>
              </a:rPr>
              <a:t> finance basics</a:t>
            </a:r>
            <a:endParaRPr lang="en-US" sz="2400" dirty="0">
              <a:solidFill>
                <a:schemeClr val="bg1"/>
              </a:solidFill>
            </a:endParaRPr>
          </a:p>
        </p:txBody>
      </p:sp>
    </p:spTree>
    <p:extLst>
      <p:ext uri="{BB962C8B-B14F-4D97-AF65-F5344CB8AC3E}">
        <p14:creationId xmlns:p14="http://schemas.microsoft.com/office/powerpoint/2010/main" val="2831618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4D918D-3C95-4F6F-BC0B-4A6A0F602CBC}"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0000"/>
          </a:solidFill>
        </p:spPr>
        <p:txBody>
          <a:bodyPr wrap="square" rtlCol="0">
            <a:spAutoFit/>
          </a:bodyPr>
          <a:lstStyle/>
          <a:p>
            <a:r>
              <a:rPr lang="en-US" sz="2400" dirty="0">
                <a:solidFill>
                  <a:schemeClr val="bg1"/>
                </a:solidFill>
              </a:rPr>
              <a:t>Business glossary</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621283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22388096-7918-412A-A1A5-888C491B9261}"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82100" cy="461665"/>
          </a:xfrm>
          <a:prstGeom prst="rect">
            <a:avLst/>
          </a:prstGeom>
          <a:solidFill>
            <a:srgbClr val="92D050"/>
          </a:solidFill>
        </p:spPr>
        <p:txBody>
          <a:bodyPr wrap="square" rtlCol="0">
            <a:spAutoFit/>
          </a:bodyPr>
          <a:lstStyle/>
          <a:p>
            <a:r>
              <a:rPr lang="en-US" sz="2400" dirty="0">
                <a:solidFill>
                  <a:schemeClr val="bg1"/>
                </a:solidFill>
              </a:rPr>
              <a:t>XXX</a:t>
            </a:r>
          </a:p>
        </p:txBody>
      </p:sp>
    </p:spTree>
    <p:extLst>
      <p:ext uri="{BB962C8B-B14F-4D97-AF65-F5344CB8AC3E}">
        <p14:creationId xmlns:p14="http://schemas.microsoft.com/office/powerpoint/2010/main" val="193951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accent6">
              <a:lumMod val="75000"/>
            </a:schemeClr>
          </a:solidFill>
        </p:spPr>
        <p:txBody>
          <a:bodyPr wrap="square" rtlCol="0">
            <a:spAutoFit/>
          </a:bodyPr>
          <a:lstStyle/>
          <a:p>
            <a:r>
              <a:rPr lang="en-US" sz="2400" dirty="0">
                <a:solidFill>
                  <a:schemeClr val="bg1"/>
                </a:solidFill>
              </a:rPr>
              <a:t>Corporate</a:t>
            </a:r>
            <a:r>
              <a:rPr lang="en-US" sz="2400" baseline="0" dirty="0">
                <a:solidFill>
                  <a:schemeClr val="bg1"/>
                </a:solidFill>
              </a:rPr>
              <a:t> finance basics</a:t>
            </a:r>
            <a:endParaRPr lang="en-US" sz="240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02345AB8-775F-4652-B080-395FF416D7C6}"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00B050"/>
          </a:solidFill>
        </p:spPr>
        <p:txBody>
          <a:bodyPr wrap="square" rtlCol="0">
            <a:spAutoFit/>
          </a:bodyPr>
          <a:lstStyle/>
          <a:p>
            <a:r>
              <a:rPr lang="en-US" sz="2400" dirty="0">
                <a:solidFill>
                  <a:schemeClr val="bg1"/>
                </a:solidFill>
              </a:rPr>
              <a:t>Business</a:t>
            </a:r>
            <a:r>
              <a:rPr lang="en-US" sz="2400" baseline="0" dirty="0">
                <a:solidFill>
                  <a:schemeClr val="bg1"/>
                </a:solidFill>
              </a:rPr>
              <a:t> reading 101</a:t>
            </a:r>
            <a:endParaRPr lang="en-US" sz="2400" dirty="0">
              <a:solidFill>
                <a:schemeClr val="bg1"/>
              </a:solidFill>
            </a:endParaRPr>
          </a:p>
        </p:txBody>
      </p:sp>
    </p:spTree>
    <p:extLst>
      <p:ext uri="{BB962C8B-B14F-4D97-AF65-F5344CB8AC3E}">
        <p14:creationId xmlns:p14="http://schemas.microsoft.com/office/powerpoint/2010/main" val="4263698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1F18D3-FFC6-45D1-B56F-22806204F552}"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lumMod val="20000"/>
              <a:lumOff val="80000"/>
            </a:schemeClr>
          </a:solidFill>
        </p:spPr>
        <p:txBody>
          <a:bodyPr wrap="square" rtlCol="0">
            <a:spAutoFit/>
          </a:bodyPr>
          <a:lstStyle/>
          <a:p>
            <a:r>
              <a:rPr lang="en-US" sz="2400" dirty="0">
                <a:solidFill>
                  <a:schemeClr val="tx2"/>
                </a:solidFill>
              </a:rPr>
              <a:t>Before the interview – getting noticed</a:t>
            </a:r>
          </a:p>
        </p:txBody>
      </p:sp>
    </p:spTree>
    <p:extLst>
      <p:ext uri="{BB962C8B-B14F-4D97-AF65-F5344CB8AC3E}">
        <p14:creationId xmlns:p14="http://schemas.microsoft.com/office/powerpoint/2010/main" val="4157737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4274B92D-9517-41B9-819A-FD6ECEB7EEE3}"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C000"/>
          </a:solidFill>
        </p:spPr>
        <p:txBody>
          <a:bodyPr wrap="square" rtlCol="0">
            <a:spAutoFit/>
          </a:bodyPr>
          <a:lstStyle/>
          <a:p>
            <a:r>
              <a:rPr lang="en-US" sz="2400" dirty="0">
                <a:solidFill>
                  <a:schemeClr val="bg1"/>
                </a:solidFill>
              </a:rPr>
              <a:t>Post-seminar</a:t>
            </a:r>
            <a:r>
              <a:rPr lang="en-US" sz="2400" baseline="0" dirty="0">
                <a:solidFill>
                  <a:schemeClr val="bg1"/>
                </a:solidFill>
              </a:rPr>
              <a:t> resources</a:t>
            </a:r>
            <a:endParaRPr lang="en-US" sz="2400" dirty="0">
              <a:solidFill>
                <a:schemeClr val="bg1"/>
              </a:solidFill>
            </a:endParaRPr>
          </a:p>
        </p:txBody>
      </p:sp>
    </p:spTree>
    <p:extLst>
      <p:ext uri="{BB962C8B-B14F-4D97-AF65-F5344CB8AC3E}">
        <p14:creationId xmlns:p14="http://schemas.microsoft.com/office/powerpoint/2010/main" val="3485404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33400"/>
          </a:xfrm>
          <a:solidFill>
            <a:schemeClr val="accent3">
              <a:lumMod val="50000"/>
            </a:schemeClr>
          </a:solidFill>
        </p:spPr>
        <p:txBody>
          <a:bodyPr>
            <a:noAutofit/>
          </a:bodyPr>
          <a:lstStyle>
            <a:lvl1pPr marL="120650" indent="0" algn="l">
              <a:defRPr sz="2400">
                <a:solidFill>
                  <a:schemeClr val="bg1"/>
                </a:solidFill>
                <a:latin typeface="Arial" pitchFamily="34" charset="0"/>
                <a:cs typeface="Arial" pitchFamily="34" charset="0"/>
              </a:defRPr>
            </a:lvl1pPr>
          </a:lstStyle>
          <a:p>
            <a:endParaRPr lang="en-US" dirty="0"/>
          </a:p>
        </p:txBody>
      </p:sp>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80395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BBBAC9-805F-4A60-B324-3FF5178B6B2A}"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948898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F7FDB1-3875-43ED-87B1-64E39B4D902E}"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590681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FB5B8C-AB05-4B6B-939A-2729D7C048FB}"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641632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C1A5F9-7F37-410F-9B02-379F63E617E5}" type="datetime1">
              <a:rPr lang="en-US" smtClean="0"/>
              <a:pPr/>
              <a:t>9/26/2023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4294129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81DC628-B29A-4A50-8901-C0D8504A6CA4}" type="datetime1">
              <a:rPr lang="en-US" smtClean="0"/>
              <a:pPr/>
              <a:t>9/26/2023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14801311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A12C2E-8B29-4EF5-ACF8-08E92400A780}"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35007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0000"/>
          </a:solidFill>
        </p:spPr>
        <p:txBody>
          <a:bodyPr wrap="square" rtlCol="0">
            <a:spAutoFit/>
          </a:bodyPr>
          <a:lstStyle/>
          <a:p>
            <a:r>
              <a:rPr lang="en-US" sz="2400" dirty="0">
                <a:solidFill>
                  <a:schemeClr val="bg1"/>
                </a:solidFill>
              </a:rPr>
              <a:t>Business glossary</a:t>
            </a:r>
          </a:p>
        </p:txBody>
      </p:sp>
      <p:sp>
        <p:nvSpPr>
          <p:cNvPr id="9" name="Slide Number Placeholder 5"/>
          <p:cNvSpPr>
            <a:spLocks noGrp="1"/>
          </p:cNvSpPr>
          <p:nvPr>
            <p:ph type="sldNum" sz="quarter" idx="12"/>
          </p:nvPr>
        </p:nvSpPr>
        <p:spPr>
          <a:xfrm>
            <a:off x="6553200" y="6356350"/>
            <a:ext cx="2133600" cy="365125"/>
          </a:xfrm>
        </p:spPr>
        <p:txBody>
          <a:bodyPr/>
          <a:lstStyle/>
          <a:p>
            <a:fld id="{C340A684-DF59-4EEB-B141-ACD1AC342D1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10DEE6-73A7-4B93-B282-7E2FA5EF6889}" type="datetime1">
              <a:rPr lang="en-US" smtClean="0"/>
              <a:pPr/>
              <a:t>9/26/2023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739671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077008-B9F8-446D-8C54-B1F5A6EEA978}"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028466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0A9D4D-A285-4D9B-82BE-C5ECAF6D415C}" type="datetime1">
              <a:rPr lang="en-US" smtClean="0"/>
              <a:pPr/>
              <a:t>9/26/2023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730332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F3FE4B46-D81E-4150-8FF0-25C52913FFF9}" type="datetime1">
              <a:rPr lang="en-US" smtClean="0"/>
              <a:pPr>
                <a:defRPr/>
              </a:pPr>
              <a:t>9/26/2023</a:t>
            </a:fld>
            <a:endParaRPr lang="en-US" dirty="0"/>
          </a:p>
        </p:txBody>
      </p:sp>
      <p:sp>
        <p:nvSpPr>
          <p:cNvPr id="3"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5120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82100" cy="461665"/>
          </a:xfrm>
          <a:prstGeom prst="rect">
            <a:avLst/>
          </a:prstGeom>
          <a:solidFill>
            <a:srgbClr val="92D050"/>
          </a:solidFill>
        </p:spPr>
        <p:txBody>
          <a:bodyPr wrap="square" rtlCol="0">
            <a:spAutoFit/>
          </a:bodyPr>
          <a:lstStyle/>
          <a:p>
            <a:r>
              <a:rPr lang="en-US" sz="2400" dirty="0">
                <a:solidFill>
                  <a:schemeClr val="bg1"/>
                </a:solidFill>
              </a:rPr>
              <a:t>XXX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00B050"/>
          </a:solidFill>
        </p:spPr>
        <p:txBody>
          <a:bodyPr wrap="square" rtlCol="0">
            <a:spAutoFit/>
          </a:bodyPr>
          <a:lstStyle/>
          <a:p>
            <a:r>
              <a:rPr lang="en-US" sz="2400" dirty="0">
                <a:solidFill>
                  <a:schemeClr val="bg1"/>
                </a:solidFill>
              </a:rPr>
              <a:t>Business</a:t>
            </a:r>
            <a:r>
              <a:rPr lang="en-US" sz="2400" baseline="0" dirty="0">
                <a:solidFill>
                  <a:schemeClr val="bg1"/>
                </a:solidFill>
              </a:rPr>
              <a:t> reading 101</a:t>
            </a:r>
            <a:endParaRPr lang="en-US" sz="24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lumMod val="20000"/>
              <a:lumOff val="80000"/>
            </a:schemeClr>
          </a:solidFill>
        </p:spPr>
        <p:txBody>
          <a:bodyPr wrap="square" rtlCol="0">
            <a:spAutoFit/>
          </a:bodyPr>
          <a:lstStyle/>
          <a:p>
            <a:r>
              <a:rPr lang="en-US" sz="2400" dirty="0">
                <a:solidFill>
                  <a:schemeClr val="tx2"/>
                </a:solidFill>
              </a:rPr>
              <a:t>Before the interview – getting noticed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C000"/>
          </a:solidFill>
        </p:spPr>
        <p:txBody>
          <a:bodyPr wrap="square" rtlCol="0">
            <a:spAutoFit/>
          </a:bodyPr>
          <a:lstStyle/>
          <a:p>
            <a:r>
              <a:rPr lang="en-US" sz="2400" dirty="0">
                <a:solidFill>
                  <a:schemeClr val="bg1"/>
                </a:solidFill>
              </a:rPr>
              <a:t>Post-seminar</a:t>
            </a:r>
            <a:r>
              <a:rPr lang="en-US" sz="2400" baseline="0" dirty="0">
                <a:solidFill>
                  <a:schemeClr val="bg1"/>
                </a:solidFill>
              </a:rPr>
              <a:t> resources</a:t>
            </a:r>
            <a:endParaRPr lang="en-US" sz="24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November 2021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0A684-DF59-4EEB-B141-ACD1AC342D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50" r:id="rId3"/>
    <p:sldLayoutId id="2147483665" r:id="rId4"/>
    <p:sldLayoutId id="2147483668" r:id="rId5"/>
    <p:sldLayoutId id="2147483669" r:id="rId6"/>
    <p:sldLayoutId id="2147483670" r:id="rId7"/>
    <p:sldLayoutId id="2147483671" r:id="rId8"/>
    <p:sldLayoutId id="2147483672" r:id="rId9"/>
    <p:sldLayoutId id="2147483655" r:id="rId10"/>
    <p:sldLayoutId id="2147483649" r:id="rId11"/>
    <p:sldLayoutId id="2147483651" r:id="rId12"/>
    <p:sldLayoutId id="2147483652" r:id="rId13"/>
    <p:sldLayoutId id="2147483653" r:id="rId14"/>
    <p:sldLayoutId id="2147483654" r:id="rId15"/>
    <p:sldLayoutId id="2147483656" r:id="rId16"/>
    <p:sldLayoutId id="2147483657" r:id="rId17"/>
    <p:sldLayoutId id="2147483658" r:id="rId18"/>
    <p:sldLayoutId id="2147483659" r:id="rId19"/>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25C56A-7DAB-4825-B1A5-BF1D2822196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563DA-DFAE-4DE1-A0AE-054C35FBFE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68291-259D-4B14-801C-8C1F91AA227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255E3EC-D567-4246-AF11-E07B33C1DE1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November 2021 </a:t>
            </a:r>
          </a:p>
        </p:txBody>
      </p:sp>
      <p:sp>
        <p:nvSpPr>
          <p:cNvPr id="6" name="Slide Number Placeholder 5">
            <a:extLst>
              <a:ext uri="{FF2B5EF4-FFF2-40B4-BE49-F238E27FC236}">
                <a16:creationId xmlns:a16="http://schemas.microsoft.com/office/drawing/2014/main" id="{D08315F2-64DB-4116-9AD7-68CD38D9E97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777C7-AF03-4F75-ADFE-7764BE207715}" type="slidenum">
              <a:rPr lang="en-US" smtClean="0"/>
              <a:t>‹#›</a:t>
            </a:fld>
            <a:endParaRPr lang="en-US" dirty="0"/>
          </a:p>
        </p:txBody>
      </p:sp>
    </p:spTree>
    <p:extLst>
      <p:ext uri="{BB962C8B-B14F-4D97-AF65-F5344CB8AC3E}">
        <p14:creationId xmlns:p14="http://schemas.microsoft.com/office/powerpoint/2010/main" val="7233406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November 2021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5517186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a:extLst>
              <a:ext uri="{FF2B5EF4-FFF2-40B4-BE49-F238E27FC236}">
                <a16:creationId xmlns:a16="http://schemas.microsoft.com/office/drawing/2014/main" id="{AC1A6047-3E2E-4060-A984-F5FCD359A4D3}"/>
              </a:ext>
            </a:extLst>
          </p:cNvPr>
          <p:cNvSpPr txBox="1">
            <a:spLocks/>
          </p:cNvSpPr>
          <p:nvPr userDrawn="1"/>
        </p:nvSpPr>
        <p:spPr>
          <a:xfrm>
            <a:off x="284480" y="629701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Peter Bennett – Career Services</a:t>
            </a:r>
          </a:p>
        </p:txBody>
      </p:sp>
      <p:sp>
        <p:nvSpPr>
          <p:cNvPr id="9" name="Footer Placeholder 2">
            <a:extLst>
              <a:ext uri="{FF2B5EF4-FFF2-40B4-BE49-F238E27FC236}">
                <a16:creationId xmlns:a16="http://schemas.microsoft.com/office/drawing/2014/main" id="{BE9D583C-34F1-4765-9939-59D96A1DDD87}"/>
              </a:ext>
            </a:extLst>
          </p:cNvPr>
          <p:cNvSpPr txBox="1">
            <a:spLocks/>
          </p:cNvSpPr>
          <p:nvPr userDrawn="1"/>
        </p:nvSpPr>
        <p:spPr>
          <a:xfrm>
            <a:off x="3733800" y="63107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Fall 2023</a:t>
            </a:r>
          </a:p>
        </p:txBody>
      </p:sp>
      <p:pic>
        <p:nvPicPr>
          <p:cNvPr id="4" name="Picture 3">
            <a:extLst>
              <a:ext uri="{FF2B5EF4-FFF2-40B4-BE49-F238E27FC236}">
                <a16:creationId xmlns:a16="http://schemas.microsoft.com/office/drawing/2014/main" id="{2F108D98-5DA8-37CA-EDF6-075F25A3FA14}"/>
              </a:ext>
            </a:extLst>
          </p:cNvPr>
          <p:cNvPicPr>
            <a:picLocks noChangeAspect="1"/>
          </p:cNvPicPr>
          <p:nvPr userDrawn="1"/>
        </p:nvPicPr>
        <p:blipFill>
          <a:blip r:embed="rId22"/>
          <a:stretch>
            <a:fillRect/>
          </a:stretch>
        </p:blipFill>
        <p:spPr>
          <a:xfrm>
            <a:off x="7848600" y="6281344"/>
            <a:ext cx="776747" cy="436374"/>
          </a:xfrm>
          <a:prstGeom prst="rect">
            <a:avLst/>
          </a:prstGeom>
        </p:spPr>
      </p:pic>
    </p:spTree>
    <p:extLst>
      <p:ext uri="{BB962C8B-B14F-4D97-AF65-F5344CB8AC3E}">
        <p14:creationId xmlns:p14="http://schemas.microsoft.com/office/powerpoint/2010/main" val="40985795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cpbennett@qvcc.edu" TargetMode="Externa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mailto:pbennett@qvcc.edu" TargetMode="External"/><Relationship Id="rId2" Type="http://schemas.openxmlformats.org/officeDocument/2006/relationships/image" Target="../media/image6.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152400" y="76928"/>
            <a:ext cx="8534400" cy="5181600"/>
          </a:xfrm>
          <a:prstGeom prst="rect">
            <a:avLst/>
          </a:prstGeom>
          <a:noFill/>
          <a:ln w="9525">
            <a:noFill/>
            <a:miter lim="800000"/>
            <a:headEnd/>
            <a:tailEnd/>
          </a:ln>
          <a:effectLst/>
        </p:spPr>
        <p:txBody>
          <a:bodyPr/>
          <a:lstStyle/>
          <a:p>
            <a:pPr marL="495300" indent="-495300" algn="ctr">
              <a:spcBef>
                <a:spcPct val="20000"/>
              </a:spcBef>
              <a:defRPr/>
            </a:pPr>
            <a:endParaRPr lang="en-US" sz="4100" dirty="0">
              <a:latin typeface="+mj-lt"/>
            </a:endParaRPr>
          </a:p>
          <a:p>
            <a:pPr marL="495300" indent="-495300" algn="ctr">
              <a:spcBef>
                <a:spcPct val="20000"/>
              </a:spcBef>
              <a:defRPr/>
            </a:pPr>
            <a:endParaRPr lang="en-US" sz="900" dirty="0">
              <a:solidFill>
                <a:schemeClr val="bg1"/>
              </a:solidFill>
              <a:effectLst>
                <a:outerShdw blurRad="38100" dist="38100" dir="2700000" algn="tl">
                  <a:srgbClr val="000000"/>
                </a:outerShdw>
              </a:effectLst>
              <a:latin typeface="+mj-lt"/>
            </a:endParaRPr>
          </a:p>
          <a:p>
            <a:pPr marL="495300" indent="-495300" algn="ctr">
              <a:spcBef>
                <a:spcPct val="20000"/>
              </a:spcBef>
              <a:defRPr/>
            </a:pPr>
            <a:r>
              <a:rPr lang="en-US" sz="4100" dirty="0">
                <a:solidFill>
                  <a:schemeClr val="bg1"/>
                </a:solidFill>
                <a:latin typeface="+mj-lt"/>
              </a:rPr>
              <a:t> Resume and Cover Letter Development</a:t>
            </a:r>
          </a:p>
          <a:p>
            <a:pPr marL="495300" indent="-495300" algn="ctr">
              <a:spcBef>
                <a:spcPct val="20000"/>
              </a:spcBef>
              <a:defRPr/>
            </a:pPr>
            <a:endParaRPr lang="en-US" sz="2000" dirty="0">
              <a:solidFill>
                <a:schemeClr val="bg1"/>
              </a:solidFill>
              <a:latin typeface="+mj-lt"/>
            </a:endParaRPr>
          </a:p>
          <a:p>
            <a:pPr marL="495300" indent="-495300" algn="ctr">
              <a:spcBef>
                <a:spcPct val="20000"/>
              </a:spcBef>
              <a:defRPr/>
            </a:pPr>
            <a:r>
              <a:rPr lang="en-US" sz="2000" dirty="0">
                <a:solidFill>
                  <a:schemeClr val="bg1"/>
                </a:solidFill>
                <a:latin typeface="+mj-lt"/>
              </a:rPr>
              <a:t> For Class Discussions/Video Development</a:t>
            </a:r>
          </a:p>
          <a:p>
            <a:pPr marL="495300" indent="-495300" algn="ctr">
              <a:spcBef>
                <a:spcPct val="20000"/>
              </a:spcBef>
              <a:defRPr/>
            </a:pPr>
            <a:endParaRPr lang="en-US" sz="2000" dirty="0">
              <a:solidFill>
                <a:schemeClr val="bg1"/>
              </a:solidFill>
              <a:latin typeface="+mj-lt"/>
            </a:endParaRPr>
          </a:p>
          <a:p>
            <a:pPr marL="495300" indent="-495300" algn="ctr">
              <a:spcBef>
                <a:spcPct val="20000"/>
              </a:spcBef>
              <a:defRPr/>
            </a:pPr>
            <a:r>
              <a:rPr lang="en-US" sz="2000" dirty="0">
                <a:solidFill>
                  <a:schemeClr val="bg1"/>
                </a:solidFill>
                <a:latin typeface="+mj-lt"/>
              </a:rPr>
              <a:t>Fall 2023</a:t>
            </a:r>
          </a:p>
        </p:txBody>
      </p:sp>
      <p:sp>
        <p:nvSpPr>
          <p:cNvPr id="2" name="TextBox 1">
            <a:extLst>
              <a:ext uri="{FF2B5EF4-FFF2-40B4-BE49-F238E27FC236}">
                <a16:creationId xmlns:a16="http://schemas.microsoft.com/office/drawing/2014/main" id="{F7BC251F-1CB3-4037-A3CA-C43EAF9B7659}"/>
              </a:ext>
            </a:extLst>
          </p:cNvPr>
          <p:cNvSpPr txBox="1"/>
          <p:nvPr/>
        </p:nvSpPr>
        <p:spPr>
          <a:xfrm>
            <a:off x="1905000" y="6065800"/>
            <a:ext cx="4876800" cy="369332"/>
          </a:xfrm>
          <a:prstGeom prst="rect">
            <a:avLst/>
          </a:prstGeom>
          <a:noFill/>
        </p:spPr>
        <p:txBody>
          <a:bodyPr wrap="square" rtlCol="0">
            <a:spAutoFit/>
          </a:bodyPr>
          <a:lstStyle/>
          <a:p>
            <a:r>
              <a:rPr lang="en-US" b="1" dirty="0">
                <a:solidFill>
                  <a:schemeClr val="bg1"/>
                </a:solidFill>
              </a:rPr>
              <a:t>Peter Bennett – Director of Career Services</a:t>
            </a:r>
          </a:p>
        </p:txBody>
      </p:sp>
      <p:pic>
        <p:nvPicPr>
          <p:cNvPr id="3" name="Picture 2">
            <a:extLst>
              <a:ext uri="{FF2B5EF4-FFF2-40B4-BE49-F238E27FC236}">
                <a16:creationId xmlns:a16="http://schemas.microsoft.com/office/drawing/2014/main" id="{813A75ED-2532-971C-1473-63729B156FD8}"/>
              </a:ext>
            </a:extLst>
          </p:cNvPr>
          <p:cNvPicPr>
            <a:picLocks noChangeAspect="1"/>
          </p:cNvPicPr>
          <p:nvPr/>
        </p:nvPicPr>
        <p:blipFill>
          <a:blip r:embed="rId3"/>
          <a:stretch>
            <a:fillRect/>
          </a:stretch>
        </p:blipFill>
        <p:spPr>
          <a:xfrm>
            <a:off x="7568055" y="6016368"/>
            <a:ext cx="1144430" cy="639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Cover Letter Development</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Contains additional information on your skills and experiences to apply for open positions</a:t>
            </a:r>
          </a:p>
          <a:p>
            <a:endParaRPr lang="en-US" sz="1600" dirty="0">
              <a:latin typeface="Arial" charset="0"/>
              <a:cs typeface="Arial" charset="0"/>
            </a:endParaRPr>
          </a:p>
          <a:p>
            <a:r>
              <a:rPr lang="en-US" sz="1600" dirty="0">
                <a:latin typeface="Arial" charset="0"/>
                <a:cs typeface="Arial" charset="0"/>
              </a:rPr>
              <a:t>Should be customized for the specific position you are applying for – know what skills and experiences they are looking for and show why you are a great fit for the role</a:t>
            </a:r>
          </a:p>
          <a:p>
            <a:endParaRPr lang="en-US" sz="1600" dirty="0">
              <a:latin typeface="Arial" charset="0"/>
              <a:cs typeface="Arial" charset="0"/>
            </a:endParaRPr>
          </a:p>
          <a:p>
            <a:r>
              <a:rPr lang="en-US" sz="1600" dirty="0">
                <a:latin typeface="Arial" charset="0"/>
                <a:cs typeface="Arial" charset="0"/>
              </a:rPr>
              <a:t>Use the same font you used for your resume – consistency is important</a:t>
            </a:r>
          </a:p>
          <a:p>
            <a:endParaRPr lang="en-US" sz="1600" dirty="0">
              <a:latin typeface="Arial" charset="0"/>
              <a:cs typeface="Arial" charset="0"/>
            </a:endParaRPr>
          </a:p>
          <a:p>
            <a:r>
              <a:rPr lang="en-US" sz="1600" dirty="0">
                <a:latin typeface="Arial" charset="0"/>
                <a:cs typeface="Arial" charset="0"/>
              </a:rPr>
              <a:t>Don’t just repeat what has been clearly stated on your resume – you are highlighting key learnings in and out of the classroom and helping the recruiter understand the “fit” between you and the position</a:t>
            </a:r>
          </a:p>
          <a:p>
            <a:endParaRPr lang="en-US" sz="1600" dirty="0">
              <a:latin typeface="Arial" charset="0"/>
              <a:cs typeface="Arial" charset="0"/>
            </a:endParaRPr>
          </a:p>
          <a:p>
            <a:r>
              <a:rPr lang="en-US" sz="1600" dirty="0">
                <a:latin typeface="Arial" charset="0"/>
                <a:cs typeface="Arial" charset="0"/>
              </a:rPr>
              <a:t>Be genuine/authentic/believable with your writing – recruiters can easily tell when someone is exaggerating or untruthful…”Since the day I was born I have wanted to teach third graders in Killingly, CT…”</a:t>
            </a:r>
          </a:p>
        </p:txBody>
      </p:sp>
      <p:sp>
        <p:nvSpPr>
          <p:cNvPr id="6" name="Rectangle 5"/>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Keys to Developing and Completing a Strong Cover Letter</a:t>
            </a:r>
            <a:endParaRPr lang="en-US" b="0" dirty="0"/>
          </a:p>
        </p:txBody>
      </p:sp>
    </p:spTree>
    <p:extLst>
      <p:ext uri="{BB962C8B-B14F-4D97-AF65-F5344CB8AC3E}">
        <p14:creationId xmlns:p14="http://schemas.microsoft.com/office/powerpoint/2010/main" val="324090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Cover Letter Development</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Before even starting your cover letter, review the job description carefully and create a list of skills and experience the employer requires</a:t>
            </a:r>
          </a:p>
          <a:p>
            <a:endParaRPr lang="en-US" sz="1600" dirty="0">
              <a:latin typeface="Arial" charset="0"/>
              <a:cs typeface="Arial" charset="0"/>
            </a:endParaRPr>
          </a:p>
          <a:p>
            <a:r>
              <a:rPr lang="en-US" sz="1600" dirty="0">
                <a:latin typeface="Arial" charset="0"/>
                <a:cs typeface="Arial" charset="0"/>
              </a:rPr>
              <a:t>Evaluate your resume carefully and write down examples from your background that demonstrate that you have those skills and experience (“proof points”)</a:t>
            </a:r>
          </a:p>
          <a:p>
            <a:endParaRPr lang="en-US" sz="1600" dirty="0">
              <a:latin typeface="Arial" charset="0"/>
              <a:cs typeface="Arial" charset="0"/>
            </a:endParaRPr>
          </a:p>
          <a:p>
            <a:r>
              <a:rPr lang="en-US" sz="1600" b="1" dirty="0">
                <a:latin typeface="Arial" charset="0"/>
                <a:cs typeface="Arial" charset="0"/>
              </a:rPr>
              <a:t>First paragraph </a:t>
            </a:r>
            <a:r>
              <a:rPr lang="en-US" sz="1600" dirty="0">
                <a:latin typeface="Arial" charset="0"/>
                <a:cs typeface="Arial" charset="0"/>
              </a:rPr>
              <a:t>– states why you are writing, how you heard about the job, and to which position you are applying</a:t>
            </a:r>
          </a:p>
          <a:p>
            <a:endParaRPr lang="en-US" sz="1600" dirty="0">
              <a:latin typeface="Arial" charset="0"/>
              <a:cs typeface="Arial" charset="0"/>
            </a:endParaRPr>
          </a:p>
          <a:p>
            <a:r>
              <a:rPr lang="en-US" sz="1600" b="1" dirty="0">
                <a:latin typeface="Arial" charset="0"/>
                <a:cs typeface="Arial" charset="0"/>
              </a:rPr>
              <a:t>Second and third paragraphs </a:t>
            </a:r>
            <a:r>
              <a:rPr lang="en-US" sz="1600" dirty="0">
                <a:latin typeface="Arial" charset="0"/>
                <a:cs typeface="Arial" charset="0"/>
              </a:rPr>
              <a:t>– your opportunity to explain why you are qualified for the position. Discuss your knowledge, skills, and abilities as they specifically relate to the advertised position. You can highlight key pieces of your resume. Customize it for the specific position you are applying for – know what skills and experiences they are looking for and show why you are a great fit for the role</a:t>
            </a:r>
          </a:p>
          <a:p>
            <a:endParaRPr lang="en-US" sz="1600" dirty="0">
              <a:latin typeface="Arial" charset="0"/>
              <a:cs typeface="Arial" charset="0"/>
            </a:endParaRPr>
          </a:p>
          <a:p>
            <a:r>
              <a:rPr lang="en-US" sz="1600" b="1" dirty="0">
                <a:latin typeface="Arial" charset="0"/>
                <a:cs typeface="Arial" charset="0"/>
              </a:rPr>
              <a:t>Final paragraph </a:t>
            </a:r>
            <a:r>
              <a:rPr lang="en-US" sz="1600" dirty="0">
                <a:latin typeface="Arial" charset="0"/>
                <a:cs typeface="Arial" charset="0"/>
              </a:rPr>
              <a:t>– your “call to action.” State your desire for an interview and outline the documents you have included, and thank them for considering your application</a:t>
            </a:r>
          </a:p>
          <a:p>
            <a:endParaRPr lang="en-US" sz="1600" dirty="0">
              <a:latin typeface="Arial" charset="0"/>
              <a:cs typeface="Arial" charset="0"/>
            </a:endParaRPr>
          </a:p>
        </p:txBody>
      </p:sp>
      <p:sp>
        <p:nvSpPr>
          <p:cNvPr id="6" name="Rectangle 5"/>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Keys to Developing and Completing a Strong Cover Letter</a:t>
            </a:r>
            <a:endParaRPr lang="en-US" b="0" dirty="0"/>
          </a:p>
        </p:txBody>
      </p:sp>
    </p:spTree>
    <p:extLst>
      <p:ext uri="{BB962C8B-B14F-4D97-AF65-F5344CB8AC3E}">
        <p14:creationId xmlns:p14="http://schemas.microsoft.com/office/powerpoint/2010/main" val="3979794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Cover Letter Development</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Cover letters are a demonstration of your writing ability – typos are not acceptable, again must be A+ quality for serious consideration</a:t>
            </a:r>
          </a:p>
          <a:p>
            <a:endParaRPr lang="en-US" sz="1600" dirty="0">
              <a:latin typeface="Arial" charset="0"/>
              <a:cs typeface="Arial" charset="0"/>
            </a:endParaRPr>
          </a:p>
          <a:p>
            <a:r>
              <a:rPr lang="en-US" sz="1600" dirty="0">
                <a:latin typeface="Arial" charset="0"/>
                <a:cs typeface="Arial" charset="0"/>
              </a:rPr>
              <a:t>This is the first impression you are giving to the hiring manager – “only get one chance to make a first impression”</a:t>
            </a:r>
          </a:p>
          <a:p>
            <a:endParaRPr lang="en-US" sz="1600" dirty="0">
              <a:latin typeface="Arial" charset="0"/>
              <a:cs typeface="Arial" charset="0"/>
            </a:endParaRPr>
          </a:p>
          <a:p>
            <a:r>
              <a:rPr lang="en-US" sz="1600" dirty="0">
                <a:latin typeface="Arial" charset="0"/>
                <a:cs typeface="Arial" charset="0"/>
              </a:rPr>
              <a:t>Never use slang or abbreviations – this is a professional document, which can be the difference between you being granted an interview or not</a:t>
            </a:r>
          </a:p>
          <a:p>
            <a:endParaRPr lang="en-US" sz="1600" dirty="0">
              <a:latin typeface="Arial" charset="0"/>
              <a:cs typeface="Arial" charset="0"/>
            </a:endParaRPr>
          </a:p>
          <a:p>
            <a:r>
              <a:rPr lang="en-US" sz="1600" dirty="0">
                <a:latin typeface="Arial" charset="0"/>
                <a:cs typeface="Arial" charset="0"/>
              </a:rPr>
              <a:t>Make sure your contact details are current and always address the cover letter to a specific person if possible (do your research)</a:t>
            </a:r>
          </a:p>
          <a:p>
            <a:endParaRPr lang="en-US" sz="1600" dirty="0">
              <a:latin typeface="Arial" charset="0"/>
              <a:cs typeface="Arial" charset="0"/>
            </a:endParaRPr>
          </a:p>
          <a:p>
            <a:r>
              <a:rPr lang="en-US" sz="1600" dirty="0">
                <a:latin typeface="Arial" charset="0"/>
                <a:cs typeface="Arial" charset="0"/>
              </a:rPr>
              <a:t>Use formal salutations such as “Mr. Jack Smith,” or Ms. Laura Bennington.” Do not use “To Whom it May Concern” or “Dear Sir or Madam” or “Dear Jack.” If you can’t find out after much research, then use the name of the department head (find online).</a:t>
            </a:r>
          </a:p>
          <a:p>
            <a:endParaRPr lang="en-US" sz="1600" dirty="0">
              <a:latin typeface="Arial" charset="0"/>
              <a:cs typeface="Arial" charset="0"/>
            </a:endParaRPr>
          </a:p>
          <a:p>
            <a:r>
              <a:rPr lang="en-US" sz="1600" dirty="0">
                <a:latin typeface="Arial" charset="0"/>
                <a:cs typeface="Arial" charset="0"/>
              </a:rPr>
              <a:t>Unless specifically requested not to (rare), always send a cover letter and resume</a:t>
            </a:r>
          </a:p>
          <a:p>
            <a:endParaRPr lang="en-US" sz="1600" dirty="0">
              <a:latin typeface="Arial" charset="0"/>
              <a:cs typeface="Arial" charset="0"/>
            </a:endParaRPr>
          </a:p>
          <a:p>
            <a:pPr marL="0" indent="0">
              <a:buNone/>
            </a:pPr>
            <a:r>
              <a:rPr lang="en-US" sz="1600" dirty="0">
                <a:latin typeface="Arial" charset="0"/>
                <a:cs typeface="Arial" charset="0"/>
              </a:rPr>
              <a:t> </a:t>
            </a:r>
          </a:p>
          <a:p>
            <a:endParaRPr lang="en-US" sz="1600" dirty="0">
              <a:latin typeface="Arial" charset="0"/>
              <a:cs typeface="Arial" charset="0"/>
            </a:endParaRPr>
          </a:p>
        </p:txBody>
      </p:sp>
      <p:sp>
        <p:nvSpPr>
          <p:cNvPr id="6" name="Rectangle 5"/>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Final Points on Development of a Strong Cover Letter</a:t>
            </a:r>
            <a:endParaRPr lang="en-US" b="0" dirty="0"/>
          </a:p>
        </p:txBody>
      </p:sp>
    </p:spTree>
    <p:extLst>
      <p:ext uri="{BB962C8B-B14F-4D97-AF65-F5344CB8AC3E}">
        <p14:creationId xmlns:p14="http://schemas.microsoft.com/office/powerpoint/2010/main" val="703589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employers want (from job applicants)</a:t>
            </a:r>
            <a:endParaRPr lang="en-US" b="0" dirty="0"/>
          </a:p>
        </p:txBody>
      </p:sp>
      <p:graphicFrame>
        <p:nvGraphicFramePr>
          <p:cNvPr id="6" name="Content Placeholder 3"/>
          <p:cNvGraphicFramePr>
            <a:graphicFrameLocks/>
          </p:cNvGraphicFramePr>
          <p:nvPr>
            <p:extLst>
              <p:ext uri="{D42A27DB-BD31-4B8C-83A1-F6EECF244321}">
                <p14:modId xmlns:p14="http://schemas.microsoft.com/office/powerpoint/2010/main" val="1628074590"/>
              </p:ext>
            </p:extLst>
          </p:nvPr>
        </p:nvGraphicFramePr>
        <p:xfrm>
          <a:off x="685800" y="1295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965176" y="1219200"/>
            <a:ext cx="5213647" cy="369332"/>
          </a:xfrm>
          <a:prstGeom prst="rect">
            <a:avLst/>
          </a:prstGeom>
          <a:noFill/>
        </p:spPr>
        <p:txBody>
          <a:bodyPr wrap="square" rtlCol="0">
            <a:spAutoFit/>
          </a:bodyPr>
          <a:lstStyle/>
          <a:p>
            <a:r>
              <a:rPr lang="en-US" dirty="0"/>
              <a:t>“On the Ground” Feedback from </a:t>
            </a:r>
            <a:r>
              <a:rPr lang="en-US" u="sng" dirty="0"/>
              <a:t>Many</a:t>
            </a:r>
            <a:r>
              <a:rPr lang="en-US" dirty="0"/>
              <a:t> Employers</a:t>
            </a:r>
          </a:p>
        </p:txBody>
      </p:sp>
      <p:sp>
        <p:nvSpPr>
          <p:cNvPr id="7" name="Title 1"/>
          <p:cNvSpPr>
            <a:spLocks noGrp="1"/>
          </p:cNvSpPr>
          <p:nvPr>
            <p:ph type="title"/>
          </p:nvPr>
        </p:nvSpPr>
        <p:spPr>
          <a:xfrm>
            <a:off x="0" y="0"/>
            <a:ext cx="9144000" cy="533400"/>
          </a:xfrm>
          <a:solidFill>
            <a:srgbClr val="FF0000"/>
          </a:solidFill>
        </p:spPr>
        <p:txBody>
          <a:bodyPr>
            <a:normAutofit/>
          </a:bodyPr>
          <a:lstStyle/>
          <a:p>
            <a:pPr algn="l"/>
            <a:r>
              <a:rPr lang="en-US" sz="2400" dirty="0">
                <a:solidFill>
                  <a:schemeClr val="bg1"/>
                </a:solidFill>
              </a:rPr>
              <a:t>How to stand out/differentiate yourself </a:t>
            </a:r>
          </a:p>
        </p:txBody>
      </p:sp>
    </p:spTree>
    <p:extLst>
      <p:ext uri="{BB962C8B-B14F-4D97-AF65-F5344CB8AC3E}">
        <p14:creationId xmlns:p14="http://schemas.microsoft.com/office/powerpoint/2010/main" val="7330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employers want (from job applicants) - continued</a:t>
            </a:r>
            <a:endParaRPr lang="en-US" b="0" dirty="0"/>
          </a:p>
        </p:txBody>
      </p:sp>
      <p:graphicFrame>
        <p:nvGraphicFramePr>
          <p:cNvPr id="6" name="Content Placeholder 3"/>
          <p:cNvGraphicFramePr>
            <a:graphicFrameLocks/>
          </p:cNvGraphicFramePr>
          <p:nvPr>
            <p:extLst>
              <p:ext uri="{D42A27DB-BD31-4B8C-83A1-F6EECF244321}">
                <p14:modId xmlns:p14="http://schemas.microsoft.com/office/powerpoint/2010/main" val="1114992493"/>
              </p:ext>
            </p:extLst>
          </p:nvPr>
        </p:nvGraphicFramePr>
        <p:xfrm>
          <a:off x="685800" y="1295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965176" y="1219200"/>
            <a:ext cx="5213647" cy="369332"/>
          </a:xfrm>
          <a:prstGeom prst="rect">
            <a:avLst/>
          </a:prstGeom>
          <a:noFill/>
        </p:spPr>
        <p:txBody>
          <a:bodyPr wrap="square" rtlCol="0">
            <a:spAutoFit/>
          </a:bodyPr>
          <a:lstStyle/>
          <a:p>
            <a:r>
              <a:rPr lang="en-US" dirty="0"/>
              <a:t>“On the Ground” Feedback from </a:t>
            </a:r>
            <a:r>
              <a:rPr lang="en-US" u="sng" dirty="0"/>
              <a:t>Many</a:t>
            </a:r>
            <a:r>
              <a:rPr lang="en-US" dirty="0"/>
              <a:t> Employers</a:t>
            </a:r>
          </a:p>
        </p:txBody>
      </p:sp>
      <p:sp>
        <p:nvSpPr>
          <p:cNvPr id="8" name="Title 1"/>
          <p:cNvSpPr>
            <a:spLocks noGrp="1"/>
          </p:cNvSpPr>
          <p:nvPr>
            <p:ph type="title"/>
          </p:nvPr>
        </p:nvSpPr>
        <p:spPr>
          <a:xfrm>
            <a:off x="0" y="0"/>
            <a:ext cx="9144000" cy="533400"/>
          </a:xfrm>
          <a:solidFill>
            <a:srgbClr val="FF0000"/>
          </a:solidFill>
        </p:spPr>
        <p:txBody>
          <a:bodyPr>
            <a:normAutofit/>
          </a:bodyPr>
          <a:lstStyle/>
          <a:p>
            <a:pPr algn="l"/>
            <a:r>
              <a:rPr lang="en-US" sz="2400" dirty="0">
                <a:solidFill>
                  <a:schemeClr val="bg1"/>
                </a:solidFill>
              </a:rPr>
              <a:t>How to stand out/differentiate yourself </a:t>
            </a:r>
          </a:p>
        </p:txBody>
      </p:sp>
    </p:spTree>
    <p:extLst>
      <p:ext uri="{BB962C8B-B14F-4D97-AF65-F5344CB8AC3E}">
        <p14:creationId xmlns:p14="http://schemas.microsoft.com/office/powerpoint/2010/main" val="179246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69C0E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E93FF-9ED8-4681-A689-7705AB5A4B60}"/>
              </a:ext>
            </a:extLst>
          </p:cNvPr>
          <p:cNvSpPr/>
          <p:nvPr/>
        </p:nvSpPr>
        <p:spPr>
          <a:xfrm>
            <a:off x="464068" y="4065531"/>
            <a:ext cx="8583216" cy="2077492"/>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student/recent alum interested in help with resume and/or cover letter development can contact Career Services at </a:t>
            </a:r>
            <a:r>
              <a:rPr kumimoji="0" lang="en-US" sz="2100" b="1" i="0" u="none" strike="noStrike" kern="1200" cap="none" spc="0" normalizeH="0" baseline="0" noProof="0" dirty="0">
                <a:ln>
                  <a:noFill/>
                </a:ln>
                <a:solidFill>
                  <a:srgbClr val="134770">
                    <a:lumMod val="75000"/>
                  </a:srgbClr>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pbennett@qvcc.edu</a:t>
            </a:r>
            <a:endParaRPr kumimoji="0" lang="en-US" sz="2100" b="1" i="0" u="none" strike="noStrike" kern="1200" cap="none" spc="0" normalizeH="0" baseline="0" noProof="0" dirty="0">
              <a:ln>
                <a:noFill/>
              </a:ln>
              <a:solidFill>
                <a:srgbClr val="134770">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would be happy to further discuss your skills </a:t>
            </a:r>
            <a:r>
              <a:rPr lang="en-US" b="1" dirty="0">
                <a:solidFill>
                  <a:prstClr val="white"/>
                </a:solidFill>
                <a:latin typeface="Arial" panose="020B0604020202020204" pitchFamily="34" charset="0"/>
                <a:cs typeface="Arial" panose="020B0604020202020204" pitchFamily="34" charset="0"/>
              </a:rPr>
              <a:t>and interests</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set up a mock interview, or help with any aspect of your job or internship search.</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am here to support you!!</a:t>
            </a:r>
          </a:p>
        </p:txBody>
      </p:sp>
      <p:sp>
        <p:nvSpPr>
          <p:cNvPr id="2" name="Rectangle 1"/>
          <p:cNvSpPr/>
          <p:nvPr/>
        </p:nvSpPr>
        <p:spPr>
          <a:xfrm>
            <a:off x="3175462" y="22480"/>
            <a:ext cx="2793073" cy="692497"/>
          </a:xfrm>
          <a:prstGeom prst="rect">
            <a:avLst/>
          </a:prstGeom>
          <a:noFill/>
        </p:spPr>
        <p:txBody>
          <a:bodyPr wrap="non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panose="020B0604020202020204" pitchFamily="34" charset="0"/>
                <a:ea typeface="+mn-ea"/>
                <a:cs typeface="Arial" panose="020B0604020202020204" pitchFamily="34" charset="0"/>
              </a:rPr>
              <a:t>Final Point</a:t>
            </a:r>
            <a:endParaRPr kumimoji="0" lang="en-US" sz="405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pic>
        <p:nvPicPr>
          <p:cNvPr id="4" name="Picture 3" descr="A picture containing sunset, nature, clouds, silhouette&#10;&#10;Description automatically generated">
            <a:extLst>
              <a:ext uri="{FF2B5EF4-FFF2-40B4-BE49-F238E27FC236}">
                <a16:creationId xmlns:a16="http://schemas.microsoft.com/office/drawing/2014/main" id="{91FE8498-1F4D-4634-98B7-AF9906A6C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998" y="961504"/>
            <a:ext cx="3810000" cy="2857500"/>
          </a:xfrm>
          <a:prstGeom prst="rect">
            <a:avLst/>
          </a:prstGeom>
        </p:spPr>
      </p:pic>
    </p:spTree>
    <p:extLst>
      <p:ext uri="{BB962C8B-B14F-4D97-AF65-F5344CB8AC3E}">
        <p14:creationId xmlns:p14="http://schemas.microsoft.com/office/powerpoint/2010/main" val="289015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758"/>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            Questions?</a:t>
            </a:r>
          </a:p>
        </p:txBody>
      </p:sp>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Questions?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latin typeface="Arial" charset="0"/>
              <a:cs typeface="Arial" charset="0"/>
            </a:endParaRPr>
          </a:p>
        </p:txBody>
      </p:sp>
      <p:sp>
        <p:nvSpPr>
          <p:cNvPr id="17" name="Content Placeholder 2"/>
          <p:cNvSpPr txBox="1">
            <a:spLocks/>
          </p:cNvSpPr>
          <p:nvPr/>
        </p:nvSpPr>
        <p:spPr>
          <a:xfrm>
            <a:off x="600456" y="1441439"/>
            <a:ext cx="7943088" cy="444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520" lvl="1" indent="-45720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70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Career Services at QVCC</a:t>
            </a:r>
          </a:p>
        </p:txBody>
      </p:sp>
      <p:sp>
        <p:nvSpPr>
          <p:cNvPr id="11" name="Subtitle 2"/>
          <p:cNvSpPr txBox="1">
            <a:spLocks/>
          </p:cNvSpPr>
          <p:nvPr/>
        </p:nvSpPr>
        <p:spPr>
          <a:xfrm>
            <a:off x="228600" y="1143000"/>
            <a:ext cx="8610600" cy="7010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Rectangle 6"/>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marR="0" lvl="0" indent="-227013" algn="l" defTabSz="914400"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Contact Information – Peter Bennett – Director of Career Services</a:t>
            </a:r>
          </a:p>
        </p:txBody>
      </p:sp>
      <p:pic>
        <p:nvPicPr>
          <p:cNvPr id="4" name="Picture 3" descr="A person taking a selfie&#10;&#10;Description automatically generated">
            <a:extLst>
              <a:ext uri="{FF2B5EF4-FFF2-40B4-BE49-F238E27FC236}">
                <a16:creationId xmlns:a16="http://schemas.microsoft.com/office/drawing/2014/main" id="{D94CA982-8D35-413A-A180-A8BA62168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47800"/>
            <a:ext cx="3260979" cy="4342183"/>
          </a:xfrm>
          <a:prstGeom prst="rect">
            <a:avLst/>
          </a:prstGeom>
        </p:spPr>
      </p:pic>
      <p:sp>
        <p:nvSpPr>
          <p:cNvPr id="5" name="TextBox 4">
            <a:extLst>
              <a:ext uri="{FF2B5EF4-FFF2-40B4-BE49-F238E27FC236}">
                <a16:creationId xmlns:a16="http://schemas.microsoft.com/office/drawing/2014/main" id="{87E2977D-AFF5-4A8B-9EFD-CB72E0C57A26}"/>
              </a:ext>
            </a:extLst>
          </p:cNvPr>
          <p:cNvSpPr txBox="1"/>
          <p:nvPr/>
        </p:nvSpPr>
        <p:spPr>
          <a:xfrm>
            <a:off x="4533900" y="1752600"/>
            <a:ext cx="4267200"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hlinkClick r:id="rId3"/>
              </a:rPr>
              <a:t>Email: pbennett@qvcc.edu</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Phone: 860-932-4090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Location: Office W107D – Main Campus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Arial"/>
                <a:ea typeface="+mn-ea"/>
                <a:cs typeface="+mn-cs"/>
              </a:rPr>
              <a:t>Normal Office Location/Hours: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Danielson: Monday to Thursday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Willimantic: Friday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Appointments: 9am – Noon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Walk Ins: 1pm – 4pm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In-Person and Virtual Appointments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I am here to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967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Resume and Cover Letter Workshop</a:t>
            </a:r>
            <a:endParaRPr lang="en-US" b="0" dirty="0"/>
          </a:p>
        </p:txBody>
      </p:sp>
      <p:sp>
        <p:nvSpPr>
          <p:cNvPr id="10" name="Text Box 3"/>
          <p:cNvSpPr txBox="1">
            <a:spLocks noChangeArrowheads="1"/>
          </p:cNvSpPr>
          <p:nvPr/>
        </p:nvSpPr>
        <p:spPr bwMode="auto">
          <a:xfrm>
            <a:off x="228600" y="10668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b="1">
                <a:solidFill>
                  <a:schemeClr val="tx1"/>
                </a:solidFill>
                <a:latin typeface="Verdana" pitchFamily="34" charset="0"/>
              </a:defRPr>
            </a:lvl1pPr>
            <a:lvl2pPr marL="795338" indent="-338138"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buFont typeface="Arial" pitchFamily="34" charset="0"/>
              <a:buChar char="•"/>
            </a:pPr>
            <a:r>
              <a:rPr lang="en-US" sz="1600" b="0" dirty="0">
                <a:latin typeface="Arial" pitchFamily="34" charset="0"/>
                <a:cs typeface="Arial" pitchFamily="34" charset="0"/>
              </a:rPr>
              <a:t>Today’s discussion has been developed to provide you with a better understanding of the resume and cover letter development process, which are important components to a successful internship/job search (in or out of the U.S.)</a:t>
            </a:r>
          </a:p>
          <a:p>
            <a:pPr eaLnBrk="1" hangingPunct="1">
              <a:buFont typeface="Arial" pitchFamily="34" charset="0"/>
              <a:buChar char="•"/>
            </a:pPr>
            <a:endParaRPr lang="en-US" sz="2000" b="0" dirty="0">
              <a:latin typeface="Arial" pitchFamily="34" charset="0"/>
              <a:cs typeface="Arial" pitchFamily="34" charset="0"/>
            </a:endParaRPr>
          </a:p>
          <a:p>
            <a:pPr lvl="1" eaLnBrk="1" hangingPunct="1">
              <a:buFont typeface="Arial" pitchFamily="34" charset="0"/>
              <a:buChar char="•"/>
            </a:pPr>
            <a:r>
              <a:rPr lang="en-US" sz="1600" b="0" dirty="0">
                <a:latin typeface="Arial" pitchFamily="34" charset="0"/>
                <a:cs typeface="Arial" pitchFamily="34" charset="0"/>
              </a:rPr>
              <a:t>Purpose of resumes and cover letters</a:t>
            </a:r>
          </a:p>
          <a:p>
            <a:pPr lvl="1" eaLnBrk="1" hangingPunct="1">
              <a:buFont typeface="Arial" pitchFamily="34" charset="0"/>
              <a:buChar char="•"/>
            </a:pPr>
            <a:endParaRPr lang="en-US" sz="800" b="0" dirty="0">
              <a:latin typeface="Arial" pitchFamily="34" charset="0"/>
              <a:cs typeface="Arial" pitchFamily="34" charset="0"/>
            </a:endParaRPr>
          </a:p>
          <a:p>
            <a:pPr lvl="1" eaLnBrk="1" hangingPunct="1">
              <a:buFont typeface="Arial" pitchFamily="34" charset="0"/>
              <a:buChar char="•"/>
            </a:pPr>
            <a:r>
              <a:rPr lang="en-US" sz="1600" b="0" dirty="0">
                <a:latin typeface="Arial" pitchFamily="34" charset="0"/>
                <a:cs typeface="Arial" pitchFamily="34" charset="0"/>
              </a:rPr>
              <a:t>Keys to strong resumes and cover letters</a:t>
            </a:r>
          </a:p>
          <a:p>
            <a:pPr lvl="1" eaLnBrk="1" hangingPunct="1">
              <a:buFont typeface="Arial" pitchFamily="34" charset="0"/>
              <a:buChar char="•"/>
            </a:pPr>
            <a:endParaRPr lang="en-US" sz="800" b="0" dirty="0">
              <a:latin typeface="Arial" pitchFamily="34" charset="0"/>
              <a:cs typeface="Arial" pitchFamily="34" charset="0"/>
            </a:endParaRPr>
          </a:p>
          <a:p>
            <a:pPr lvl="1" eaLnBrk="1" hangingPunct="1">
              <a:buFont typeface="Arial" pitchFamily="34" charset="0"/>
              <a:buChar char="•"/>
            </a:pPr>
            <a:r>
              <a:rPr lang="en-US" sz="1600" b="0" dirty="0">
                <a:latin typeface="Arial" pitchFamily="34" charset="0"/>
                <a:cs typeface="Arial" pitchFamily="34" charset="0"/>
              </a:rPr>
              <a:t>Common problems/mistakes </a:t>
            </a:r>
          </a:p>
          <a:p>
            <a:pPr lvl="1" eaLnBrk="1" hangingPunct="1">
              <a:buFont typeface="Arial" pitchFamily="34" charset="0"/>
              <a:buChar char="•"/>
            </a:pPr>
            <a:endParaRPr lang="en-US" sz="800" b="0" dirty="0">
              <a:latin typeface="Arial" pitchFamily="34" charset="0"/>
              <a:cs typeface="Arial" pitchFamily="34" charset="0"/>
            </a:endParaRPr>
          </a:p>
          <a:p>
            <a:pPr lvl="1" eaLnBrk="1" hangingPunct="1">
              <a:buFont typeface="Arial" pitchFamily="34" charset="0"/>
              <a:buChar char="•"/>
            </a:pPr>
            <a:r>
              <a:rPr lang="en-US" sz="1600" b="0" dirty="0">
                <a:latin typeface="Arial" pitchFamily="34" charset="0"/>
                <a:cs typeface="Arial" pitchFamily="34" charset="0"/>
              </a:rPr>
              <a:t>What employers look for</a:t>
            </a:r>
          </a:p>
          <a:p>
            <a:pPr lvl="1" eaLnBrk="1" hangingPunct="1">
              <a:buFont typeface="Arial" pitchFamily="34" charset="0"/>
              <a:buChar char="•"/>
            </a:pPr>
            <a:endParaRPr lang="en-US" sz="800" b="0" dirty="0">
              <a:latin typeface="Arial" pitchFamily="34" charset="0"/>
              <a:cs typeface="Arial" pitchFamily="34" charset="0"/>
            </a:endParaRPr>
          </a:p>
          <a:p>
            <a:pPr lvl="1" eaLnBrk="1" hangingPunct="1">
              <a:buFont typeface="Arial" pitchFamily="34" charset="0"/>
              <a:buChar char="•"/>
            </a:pPr>
            <a:r>
              <a:rPr lang="en-US" sz="1600" b="0" dirty="0">
                <a:latin typeface="Arial" pitchFamily="34" charset="0"/>
                <a:cs typeface="Arial" pitchFamily="34" charset="0"/>
              </a:rPr>
              <a:t>Questions &amp; answers</a:t>
            </a:r>
          </a:p>
          <a:p>
            <a:pPr lvl="1" eaLnBrk="1" hangingPunct="1">
              <a:buFont typeface="Arial" pitchFamily="34" charset="0"/>
              <a:buChar char="•"/>
            </a:pPr>
            <a:endParaRPr lang="en-US" sz="800" b="0" dirty="0">
              <a:latin typeface="Arial" pitchFamily="34" charset="0"/>
              <a:cs typeface="Arial" pitchFamily="34" charset="0"/>
            </a:endParaRPr>
          </a:p>
          <a:p>
            <a:pPr marL="914400" lvl="2" indent="0" eaLnBrk="1" hangingPunct="1"/>
            <a:endParaRPr lang="en-US" sz="1600" b="0" dirty="0">
              <a:latin typeface="Arial" pitchFamily="34" charset="0"/>
              <a:cs typeface="Arial" pitchFamily="34" charset="0"/>
            </a:endParaRPr>
          </a:p>
        </p:txBody>
      </p:sp>
      <p:sp>
        <p:nvSpPr>
          <p:cNvPr id="4" name="AutoShape 2" descr="Image result for picture of a student being interviewed for finance rol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icture of a student being interviewed for finance rol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Agenda </a:t>
            </a:r>
          </a:p>
        </p:txBody>
      </p:sp>
    </p:spTree>
    <p:extLst>
      <p:ext uri="{BB962C8B-B14F-4D97-AF65-F5344CB8AC3E}">
        <p14:creationId xmlns:p14="http://schemas.microsoft.com/office/powerpoint/2010/main" val="175821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Importance of Resume in Job Search Process</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Foundational document – everything starts with the resume</a:t>
            </a:r>
          </a:p>
          <a:p>
            <a:pPr marL="0" indent="0">
              <a:buNone/>
            </a:pPr>
            <a:endParaRPr lang="en-US" sz="1600" dirty="0">
              <a:latin typeface="Arial" charset="0"/>
              <a:cs typeface="Arial" charset="0"/>
            </a:endParaRPr>
          </a:p>
          <a:p>
            <a:r>
              <a:rPr lang="en-US" sz="1600" dirty="0">
                <a:latin typeface="Arial" charset="0"/>
                <a:cs typeface="Arial" charset="0"/>
              </a:rPr>
              <a:t>A self-promotional marketing piece that outlines your education, work experiences (including internships and school projects), accomplishments and job-related interests</a:t>
            </a:r>
          </a:p>
          <a:p>
            <a:endParaRPr lang="en-US" sz="1600" dirty="0">
              <a:latin typeface="Arial" charset="0"/>
              <a:cs typeface="Arial" charset="0"/>
            </a:endParaRPr>
          </a:p>
          <a:p>
            <a:r>
              <a:rPr lang="en-US" sz="1600" dirty="0">
                <a:latin typeface="Arial" charset="0"/>
                <a:cs typeface="Arial" charset="0"/>
              </a:rPr>
              <a:t>Must be authentic/honest – every line is fair game for interviewers to question</a:t>
            </a:r>
          </a:p>
          <a:p>
            <a:endParaRPr lang="en-US" sz="1600" dirty="0">
              <a:latin typeface="Arial" charset="0"/>
              <a:cs typeface="Arial" charset="0"/>
            </a:endParaRPr>
          </a:p>
          <a:p>
            <a:r>
              <a:rPr lang="en-US" sz="1600" dirty="0">
                <a:latin typeface="Arial" charset="0"/>
                <a:cs typeface="Arial" charset="0"/>
              </a:rPr>
              <a:t>Chance for you to differentiate yourself from other candidates (STEM program, etc.) </a:t>
            </a:r>
          </a:p>
          <a:p>
            <a:pPr marL="0" indent="0">
              <a:buNone/>
            </a:pPr>
            <a:endParaRPr lang="en-US" sz="1600" dirty="0">
              <a:latin typeface="Arial" charset="0"/>
              <a:cs typeface="Arial" charset="0"/>
            </a:endParaRPr>
          </a:p>
          <a:p>
            <a:r>
              <a:rPr lang="en-US" sz="1600" dirty="0">
                <a:latin typeface="Arial" charset="0"/>
                <a:cs typeface="Arial" charset="0"/>
              </a:rPr>
              <a:t>Goal is to get an interview and advance in process!</a:t>
            </a:r>
          </a:p>
          <a:p>
            <a:endParaRPr lang="en-US" sz="1600" dirty="0">
              <a:latin typeface="Arial" charset="0"/>
              <a:cs typeface="Arial" charset="0"/>
            </a:endParaRPr>
          </a:p>
          <a:p>
            <a:r>
              <a:rPr lang="en-US" sz="1600" dirty="0">
                <a:latin typeface="Arial" charset="0"/>
                <a:cs typeface="Arial" charset="0"/>
              </a:rPr>
              <a:t>It is NOT an application</a:t>
            </a:r>
          </a:p>
        </p:txBody>
      </p:sp>
      <p:sp>
        <p:nvSpPr>
          <p:cNvPr id="6" name="Rectangle 5"/>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Resume Attributes/Objectives</a:t>
            </a:r>
            <a:endParaRPr lang="en-US" b="0" dirty="0"/>
          </a:p>
        </p:txBody>
      </p:sp>
    </p:spTree>
    <p:extLst>
      <p:ext uri="{BB962C8B-B14F-4D97-AF65-F5344CB8AC3E}">
        <p14:creationId xmlns:p14="http://schemas.microsoft.com/office/powerpoint/2010/main" val="9155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Resume Development</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Should be one page, unless you have significant work experience (5+ years)</a:t>
            </a:r>
          </a:p>
          <a:p>
            <a:pPr marL="0" indent="0">
              <a:buNone/>
            </a:pPr>
            <a:endParaRPr lang="en-US" sz="1600" dirty="0">
              <a:latin typeface="Arial" charset="0"/>
              <a:cs typeface="Arial" charset="0"/>
            </a:endParaRPr>
          </a:p>
          <a:p>
            <a:r>
              <a:rPr lang="en-US" sz="1600" dirty="0">
                <a:latin typeface="Arial" charset="0"/>
                <a:cs typeface="Arial" charset="0"/>
              </a:rPr>
              <a:t>Must reflect key highlights of your education, coursework, internships, jobs, skills, activities, honors, publications, language skills and impactful community service/leadership efforts – CONCISELY!</a:t>
            </a:r>
          </a:p>
          <a:p>
            <a:pPr marL="0" indent="0">
              <a:buNone/>
            </a:pPr>
            <a:endParaRPr lang="en-US" sz="1600" dirty="0">
              <a:latin typeface="Arial" charset="0"/>
              <a:cs typeface="Arial" charset="0"/>
            </a:endParaRPr>
          </a:p>
          <a:p>
            <a:r>
              <a:rPr lang="en-US" sz="1600" dirty="0">
                <a:latin typeface="Arial" charset="0"/>
                <a:cs typeface="Arial" charset="0"/>
              </a:rPr>
              <a:t>Patience – takes multiple drafts to “get it right” – this is your personal brand document</a:t>
            </a:r>
          </a:p>
          <a:p>
            <a:pPr marL="0" indent="0">
              <a:buNone/>
            </a:pPr>
            <a:endParaRPr lang="en-US" sz="1600" dirty="0">
              <a:latin typeface="Arial" charset="0"/>
              <a:cs typeface="Arial" charset="0"/>
            </a:endParaRPr>
          </a:p>
          <a:p>
            <a:r>
              <a:rPr lang="en-US" sz="1600" dirty="0">
                <a:latin typeface="Arial" charset="0"/>
                <a:cs typeface="Arial" charset="0"/>
              </a:rPr>
              <a:t>Hiring companies are making investment decisions (talent) – your resume needs to answer the question “Why You?” for a particular job opportunity of interest</a:t>
            </a:r>
          </a:p>
          <a:p>
            <a:endParaRPr lang="en-US" sz="1600" dirty="0">
              <a:latin typeface="Arial" charset="0"/>
              <a:cs typeface="Arial" charset="0"/>
            </a:endParaRPr>
          </a:p>
          <a:p>
            <a:r>
              <a:rPr lang="en-US" sz="1600" dirty="0">
                <a:latin typeface="Arial" charset="0"/>
                <a:cs typeface="Arial" charset="0"/>
              </a:rPr>
              <a:t>Must be visually appealing and easy to read</a:t>
            </a:r>
          </a:p>
          <a:p>
            <a:pPr marL="0" indent="0">
              <a:buNone/>
            </a:pP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p:txBody>
      </p:sp>
      <p:sp>
        <p:nvSpPr>
          <p:cNvPr id="7" name="Rectangle 6"/>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Keys to Developing and Completing a Strong Resume</a:t>
            </a:r>
            <a:endParaRPr lang="en-US" b="0" dirty="0"/>
          </a:p>
        </p:txBody>
      </p:sp>
    </p:spTree>
    <p:extLst>
      <p:ext uri="{BB962C8B-B14F-4D97-AF65-F5344CB8AC3E}">
        <p14:creationId xmlns:p14="http://schemas.microsoft.com/office/powerpoint/2010/main" val="204343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Resume Development</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latin typeface="Arial" charset="0"/>
                <a:cs typeface="Arial" charset="0"/>
              </a:rPr>
              <a:t>Font Type</a:t>
            </a:r>
            <a:r>
              <a:rPr lang="en-US" sz="1600" dirty="0">
                <a:latin typeface="Arial" charset="0"/>
                <a:cs typeface="Arial" charset="0"/>
              </a:rPr>
              <a:t>: Use easy-to-read fonts such as Times New Roman, Arial, Calibri</a:t>
            </a:r>
          </a:p>
          <a:p>
            <a:endParaRPr lang="en-US" sz="800" dirty="0">
              <a:latin typeface="Arial" charset="0"/>
              <a:cs typeface="Arial" charset="0"/>
            </a:endParaRPr>
          </a:p>
          <a:p>
            <a:r>
              <a:rPr lang="en-US" sz="1600" b="1" dirty="0">
                <a:latin typeface="Arial" charset="0"/>
                <a:cs typeface="Arial" charset="0"/>
              </a:rPr>
              <a:t>Font Size</a:t>
            </a:r>
            <a:r>
              <a:rPr lang="en-US" sz="1600" dirty="0">
                <a:latin typeface="Arial" charset="0"/>
                <a:cs typeface="Arial" charset="0"/>
              </a:rPr>
              <a:t>: Stay between 10.5 – 12 point. Your name should be larger and bolded</a:t>
            </a:r>
          </a:p>
          <a:p>
            <a:endParaRPr lang="en-US" sz="800" dirty="0">
              <a:latin typeface="Arial" charset="0"/>
              <a:cs typeface="Arial" charset="0"/>
            </a:endParaRPr>
          </a:p>
          <a:p>
            <a:r>
              <a:rPr lang="en-US" sz="1600" b="1" dirty="0">
                <a:latin typeface="Arial" charset="0"/>
                <a:cs typeface="Arial" charset="0"/>
              </a:rPr>
              <a:t>Margins</a:t>
            </a:r>
            <a:r>
              <a:rPr lang="en-US" sz="1600" dirty="0">
                <a:latin typeface="Arial" charset="0"/>
                <a:cs typeface="Arial" charset="0"/>
              </a:rPr>
              <a:t>: Ideal margins are .75 around, but should not be smaller than 0.5</a:t>
            </a:r>
          </a:p>
          <a:p>
            <a:endParaRPr lang="en-US" sz="800" dirty="0">
              <a:latin typeface="Arial" charset="0"/>
              <a:cs typeface="Arial" charset="0"/>
            </a:endParaRPr>
          </a:p>
          <a:p>
            <a:r>
              <a:rPr lang="en-US" sz="1600" b="1" dirty="0">
                <a:latin typeface="Arial" charset="0"/>
                <a:cs typeface="Arial" charset="0"/>
              </a:rPr>
              <a:t>Style</a:t>
            </a:r>
            <a:r>
              <a:rPr lang="en-US" sz="1600" dirty="0">
                <a:latin typeface="Arial" charset="0"/>
                <a:cs typeface="Arial" charset="0"/>
              </a:rPr>
              <a:t>: Can use larger font for section titles and/or use bold, italics, or CAPS</a:t>
            </a:r>
          </a:p>
          <a:p>
            <a:endParaRPr lang="en-US" sz="800" dirty="0">
              <a:latin typeface="Arial" charset="0"/>
              <a:cs typeface="Arial" charset="0"/>
            </a:endParaRPr>
          </a:p>
          <a:p>
            <a:r>
              <a:rPr lang="en-US" sz="1600" b="1" dirty="0">
                <a:latin typeface="Arial" charset="0"/>
                <a:cs typeface="Arial" charset="0"/>
              </a:rPr>
              <a:t>Email</a:t>
            </a:r>
            <a:r>
              <a:rPr lang="en-US" sz="1600" dirty="0">
                <a:latin typeface="Arial" charset="0"/>
                <a:cs typeface="Arial" charset="0"/>
              </a:rPr>
              <a:t>: Once final, convert your resume to a PDF to preserve formatting</a:t>
            </a:r>
          </a:p>
          <a:p>
            <a:endParaRPr lang="en-US" sz="800" dirty="0">
              <a:latin typeface="Arial" charset="0"/>
              <a:cs typeface="Arial" charset="0"/>
            </a:endParaRPr>
          </a:p>
          <a:p>
            <a:r>
              <a:rPr lang="en-US" sz="1600" b="1" dirty="0">
                <a:latin typeface="Arial" charset="0"/>
                <a:cs typeface="Arial" charset="0"/>
              </a:rPr>
              <a:t>Professionalism</a:t>
            </a:r>
            <a:r>
              <a:rPr lang="en-US" sz="1600" dirty="0">
                <a:latin typeface="Arial" charset="0"/>
                <a:cs typeface="Arial" charset="0"/>
              </a:rPr>
              <a:t>: Do </a:t>
            </a:r>
            <a:r>
              <a:rPr lang="en-US" sz="1600" u="sng" dirty="0">
                <a:latin typeface="Arial" charset="0"/>
                <a:cs typeface="Arial" charset="0"/>
              </a:rPr>
              <a:t>not</a:t>
            </a:r>
            <a:r>
              <a:rPr lang="en-US" sz="1600" dirty="0">
                <a:latin typeface="Arial" charset="0"/>
                <a:cs typeface="Arial" charset="0"/>
              </a:rPr>
              <a:t> use an inappropriate/unprofessional email address on your resume (i.e. “beerpongchamp@hotmail.com”)</a:t>
            </a:r>
          </a:p>
          <a:p>
            <a:pPr marL="0" indent="0">
              <a:buNone/>
            </a:pPr>
            <a:endParaRPr lang="en-US" sz="800" dirty="0">
              <a:latin typeface="Arial" charset="0"/>
              <a:cs typeface="Arial" charset="0"/>
            </a:endParaRPr>
          </a:p>
          <a:p>
            <a:pPr marL="0" indent="0">
              <a:buNone/>
            </a:pPr>
            <a:endParaRPr lang="en-US" sz="1600" dirty="0">
              <a:latin typeface="Arial" charset="0"/>
              <a:cs typeface="Arial" charset="0"/>
            </a:endParaRPr>
          </a:p>
          <a:p>
            <a:pPr marL="0" indent="0">
              <a:buNone/>
            </a:pPr>
            <a:endParaRPr lang="en-US" sz="1600" dirty="0">
              <a:latin typeface="Arial" charset="0"/>
              <a:cs typeface="Arial" charset="0"/>
            </a:endParaRPr>
          </a:p>
          <a:p>
            <a:r>
              <a:rPr lang="en-US" sz="1600" b="1" dirty="0">
                <a:latin typeface="Arial" panose="020B0604020202020204" pitchFamily="34" charset="0"/>
                <a:cs typeface="Arial" panose="020B0604020202020204" pitchFamily="34" charset="0"/>
              </a:rPr>
              <a:t>KEY POINT: Make sure to clean up your social media profiles (Facebook, Instagram, etc.) so that you are only presenting a professional image. Many candidates screen themselves out of potential opportunities by neglecting this.</a:t>
            </a: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p:txBody>
      </p:sp>
      <p:sp>
        <p:nvSpPr>
          <p:cNvPr id="7" name="Rectangle 6"/>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Keys to Ensuring Your Resume is Visually Appealing</a:t>
            </a:r>
            <a:endParaRPr lang="en-US" b="0" dirty="0"/>
          </a:p>
        </p:txBody>
      </p:sp>
    </p:spTree>
    <p:extLst>
      <p:ext uri="{BB962C8B-B14F-4D97-AF65-F5344CB8AC3E}">
        <p14:creationId xmlns:p14="http://schemas.microsoft.com/office/powerpoint/2010/main" val="2398670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Resume Development</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Reverse chronological format is the most widely accepted type of resume</a:t>
            </a:r>
          </a:p>
          <a:p>
            <a:pPr marL="0" indent="0">
              <a:buNone/>
            </a:pPr>
            <a:endParaRPr lang="en-US" sz="1600" dirty="0">
              <a:latin typeface="Arial" charset="0"/>
              <a:cs typeface="Arial" charset="0"/>
            </a:endParaRPr>
          </a:p>
          <a:p>
            <a:r>
              <a:rPr lang="en-US" sz="1600" dirty="0">
                <a:latin typeface="Arial" charset="0"/>
                <a:cs typeface="Arial" charset="0"/>
              </a:rPr>
              <a:t>Include clear contact information – want to ensure that a recruiter can easily contact you when interested in you as a job candidate</a:t>
            </a:r>
          </a:p>
          <a:p>
            <a:endParaRPr lang="en-US" sz="1600" dirty="0">
              <a:latin typeface="Arial" charset="0"/>
              <a:cs typeface="Arial" charset="0"/>
            </a:endParaRPr>
          </a:p>
          <a:p>
            <a:r>
              <a:rPr lang="en-US" sz="1600" dirty="0">
                <a:latin typeface="Arial" charset="0"/>
                <a:cs typeface="Arial" charset="0"/>
              </a:rPr>
              <a:t>Important to highlight your accomplishments – project goal(s), your role in project, number of people on team, timing, project outcome(s)</a:t>
            </a:r>
          </a:p>
          <a:p>
            <a:endParaRPr lang="en-US" sz="1600" dirty="0">
              <a:latin typeface="Arial" charset="0"/>
              <a:cs typeface="Arial" charset="0"/>
            </a:endParaRPr>
          </a:p>
          <a:p>
            <a:r>
              <a:rPr lang="en-US" sz="1600" dirty="0">
                <a:latin typeface="Arial" charset="0"/>
                <a:cs typeface="Arial" charset="0"/>
              </a:rPr>
              <a:t>Do not list references – not necessary unless you advance in hiring process</a:t>
            </a:r>
          </a:p>
          <a:p>
            <a:endParaRPr lang="en-US" sz="1600" dirty="0">
              <a:latin typeface="Arial" charset="0"/>
              <a:cs typeface="Arial" charset="0"/>
            </a:endParaRPr>
          </a:p>
          <a:p>
            <a:r>
              <a:rPr lang="en-US" sz="1600" dirty="0">
                <a:latin typeface="Arial" charset="0"/>
                <a:cs typeface="Arial" charset="0"/>
              </a:rPr>
              <a:t>Be consistent with all formatting (what goes on left and right side of resume, how dates are shown, locations, spacing, etc.)</a:t>
            </a:r>
          </a:p>
          <a:p>
            <a:pPr marL="0" indent="0">
              <a:buNone/>
            </a:pP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p:txBody>
      </p:sp>
      <p:sp>
        <p:nvSpPr>
          <p:cNvPr id="7" name="Rectangle 6"/>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Keys to Developing and Completing a Strong Resume</a:t>
            </a:r>
            <a:endParaRPr lang="en-US" b="0" dirty="0"/>
          </a:p>
        </p:txBody>
      </p:sp>
    </p:spTree>
    <p:extLst>
      <p:ext uri="{BB962C8B-B14F-4D97-AF65-F5344CB8AC3E}">
        <p14:creationId xmlns:p14="http://schemas.microsoft.com/office/powerpoint/2010/main" val="799517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Top “Pet Peeves” from Hiring Managers (April 2013 – Business News Daily)</a:t>
            </a:r>
            <a:endParaRPr lang="en-US" b="0" dirty="0"/>
          </a:p>
        </p:txBody>
      </p:sp>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Resume Development</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Nondescript objectives</a:t>
            </a:r>
          </a:p>
          <a:p>
            <a:r>
              <a:rPr lang="en-US" sz="1600" dirty="0">
                <a:latin typeface="Arial" charset="0"/>
                <a:cs typeface="Arial" charset="0"/>
              </a:rPr>
              <a:t>Small fonts</a:t>
            </a:r>
          </a:p>
          <a:p>
            <a:r>
              <a:rPr lang="en-US" sz="1600" dirty="0">
                <a:latin typeface="Arial" charset="0"/>
                <a:cs typeface="Arial" charset="0"/>
              </a:rPr>
              <a:t>Formatting problems</a:t>
            </a:r>
          </a:p>
          <a:p>
            <a:r>
              <a:rPr lang="en-US" sz="1600" dirty="0">
                <a:latin typeface="Arial" charset="0"/>
                <a:cs typeface="Arial" charset="0"/>
              </a:rPr>
              <a:t>Colored resume paper</a:t>
            </a:r>
          </a:p>
          <a:p>
            <a:r>
              <a:rPr lang="en-US" sz="1600" dirty="0">
                <a:latin typeface="Arial" charset="0"/>
                <a:cs typeface="Arial" charset="0"/>
              </a:rPr>
              <a:t>Not following instructions (on applications)</a:t>
            </a:r>
          </a:p>
          <a:p>
            <a:r>
              <a:rPr lang="en-US" sz="1600" dirty="0">
                <a:latin typeface="Arial" charset="0"/>
                <a:cs typeface="Arial" charset="0"/>
              </a:rPr>
              <a:t>Using the wrong tense</a:t>
            </a:r>
          </a:p>
          <a:p>
            <a:r>
              <a:rPr lang="en-US" sz="1600" dirty="0">
                <a:latin typeface="Arial" charset="0"/>
                <a:cs typeface="Arial" charset="0"/>
              </a:rPr>
              <a:t>Not listing relevant details</a:t>
            </a:r>
          </a:p>
          <a:p>
            <a:r>
              <a:rPr lang="en-US" sz="1600" dirty="0">
                <a:latin typeface="Arial" charset="0"/>
                <a:cs typeface="Arial" charset="0"/>
              </a:rPr>
              <a:t>A bad resume name</a:t>
            </a:r>
          </a:p>
          <a:p>
            <a:r>
              <a:rPr lang="en-US" sz="1600" dirty="0">
                <a:latin typeface="Arial" charset="0"/>
                <a:cs typeface="Arial" charset="0"/>
              </a:rPr>
              <a:t>Inclusion of photo</a:t>
            </a:r>
          </a:p>
          <a:p>
            <a:endParaRPr lang="en-US" sz="1600" dirty="0">
              <a:latin typeface="Arial" charset="0"/>
              <a:cs typeface="Arial" charset="0"/>
            </a:endParaRPr>
          </a:p>
          <a:p>
            <a:endParaRPr lang="en-US" sz="1600" dirty="0">
              <a:latin typeface="Arial" charset="0"/>
              <a:cs typeface="Arial" charset="0"/>
            </a:endParaRPr>
          </a:p>
          <a:p>
            <a:r>
              <a:rPr lang="en-US" sz="1600" b="1" dirty="0">
                <a:latin typeface="Arial" panose="020B0604020202020204" pitchFamily="34" charset="0"/>
                <a:cs typeface="Arial" panose="020B0604020202020204" pitchFamily="34" charset="0"/>
              </a:rPr>
              <a:t>KEY POINT: Recruiters spend 5-10 seconds reviewing a resume. These mistakes above will screen you out of the hiring process very quickly. Every word counts. No typos permitted. B+ is not good enough for a resume…has to be an A+.</a:t>
            </a: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p:txBody>
      </p:sp>
    </p:spTree>
    <p:extLst>
      <p:ext uri="{BB962C8B-B14F-4D97-AF65-F5344CB8AC3E}">
        <p14:creationId xmlns:p14="http://schemas.microsoft.com/office/powerpoint/2010/main" val="274007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b="0" dirty="0"/>
              <a:t>Resume Tips</a:t>
            </a:r>
          </a:p>
        </p:txBody>
      </p:sp>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Resume Development</a:t>
            </a:r>
          </a:p>
        </p:txBody>
      </p:sp>
      <p:sp>
        <p:nvSpPr>
          <p:cNvPr id="4" name="TextBox 3"/>
          <p:cNvSpPr txBox="1"/>
          <p:nvPr/>
        </p:nvSpPr>
        <p:spPr>
          <a:xfrm>
            <a:off x="1435100" y="3094933"/>
            <a:ext cx="2057400" cy="461665"/>
          </a:xfrm>
          <a:prstGeom prst="rect">
            <a:avLst/>
          </a:prstGeom>
          <a:noFill/>
        </p:spPr>
        <p:txBody>
          <a:bodyPr wrap="square" rtlCol="0">
            <a:spAutoFit/>
          </a:bodyPr>
          <a:lstStyle/>
          <a:p>
            <a:pPr algn="ctr"/>
            <a:r>
              <a:rPr lang="en-US" sz="1200" b="1" dirty="0"/>
              <a:t>Lead with action verbs</a:t>
            </a:r>
          </a:p>
          <a:p>
            <a:pPr algn="ctr"/>
            <a:r>
              <a:rPr lang="en-US" sz="1200" b="1" dirty="0"/>
              <a:t>Use strong nouns/words</a:t>
            </a:r>
          </a:p>
        </p:txBody>
      </p:sp>
      <p:sp>
        <p:nvSpPr>
          <p:cNvPr id="7" name="TextBox 6"/>
          <p:cNvSpPr txBox="1"/>
          <p:nvPr/>
        </p:nvSpPr>
        <p:spPr>
          <a:xfrm>
            <a:off x="1409700" y="1655151"/>
            <a:ext cx="2095500" cy="461665"/>
          </a:xfrm>
          <a:prstGeom prst="rect">
            <a:avLst/>
          </a:prstGeom>
          <a:noFill/>
        </p:spPr>
        <p:txBody>
          <a:bodyPr wrap="square" rtlCol="0">
            <a:spAutoFit/>
          </a:bodyPr>
          <a:lstStyle/>
          <a:p>
            <a:pPr algn="ctr"/>
            <a:r>
              <a:rPr lang="en-US" sz="1200" b="1" dirty="0"/>
              <a:t>Correct and professional contact information</a:t>
            </a:r>
          </a:p>
        </p:txBody>
      </p:sp>
      <p:sp>
        <p:nvSpPr>
          <p:cNvPr id="12" name="TextBox 11"/>
          <p:cNvSpPr txBox="1"/>
          <p:nvPr/>
        </p:nvSpPr>
        <p:spPr>
          <a:xfrm>
            <a:off x="6355570" y="4415715"/>
            <a:ext cx="2057400" cy="461665"/>
          </a:xfrm>
          <a:prstGeom prst="rect">
            <a:avLst/>
          </a:prstGeom>
          <a:noFill/>
        </p:spPr>
        <p:txBody>
          <a:bodyPr wrap="square" rtlCol="0">
            <a:spAutoFit/>
          </a:bodyPr>
          <a:lstStyle/>
          <a:p>
            <a:r>
              <a:rPr lang="en-US" sz="1200" b="1" dirty="0"/>
              <a:t>Needs to be free of typos and grammatical errors</a:t>
            </a:r>
          </a:p>
        </p:txBody>
      </p:sp>
      <p:sp>
        <p:nvSpPr>
          <p:cNvPr id="13" name="TextBox 12"/>
          <p:cNvSpPr txBox="1"/>
          <p:nvPr/>
        </p:nvSpPr>
        <p:spPr>
          <a:xfrm>
            <a:off x="6355570" y="4945230"/>
            <a:ext cx="2120901" cy="461665"/>
          </a:xfrm>
          <a:prstGeom prst="rect">
            <a:avLst/>
          </a:prstGeom>
          <a:noFill/>
        </p:spPr>
        <p:txBody>
          <a:bodyPr wrap="square" rtlCol="0">
            <a:spAutoFit/>
          </a:bodyPr>
          <a:lstStyle/>
          <a:p>
            <a:r>
              <a:rPr lang="en-US" sz="1200" b="1" dirty="0"/>
              <a:t>One page fine for most resumes – two at most </a:t>
            </a:r>
          </a:p>
        </p:txBody>
      </p:sp>
      <p:sp>
        <p:nvSpPr>
          <p:cNvPr id="14" name="TextBox 13"/>
          <p:cNvSpPr txBox="1"/>
          <p:nvPr/>
        </p:nvSpPr>
        <p:spPr>
          <a:xfrm>
            <a:off x="1697428" y="5037562"/>
            <a:ext cx="1807772" cy="276999"/>
          </a:xfrm>
          <a:prstGeom prst="rect">
            <a:avLst/>
          </a:prstGeom>
          <a:noFill/>
        </p:spPr>
        <p:txBody>
          <a:bodyPr wrap="square" rtlCol="0">
            <a:spAutoFit/>
          </a:bodyPr>
          <a:lstStyle/>
          <a:p>
            <a:r>
              <a:rPr lang="en-US" sz="1200" b="1" dirty="0"/>
              <a:t>Don’t add references</a:t>
            </a:r>
          </a:p>
        </p:txBody>
      </p:sp>
      <p:sp>
        <p:nvSpPr>
          <p:cNvPr id="15" name="TextBox 14"/>
          <p:cNvSpPr txBox="1"/>
          <p:nvPr/>
        </p:nvSpPr>
        <p:spPr>
          <a:xfrm>
            <a:off x="4191000" y="5660527"/>
            <a:ext cx="1600200" cy="276999"/>
          </a:xfrm>
          <a:prstGeom prst="rect">
            <a:avLst/>
          </a:prstGeom>
          <a:noFill/>
        </p:spPr>
        <p:txBody>
          <a:bodyPr wrap="square" rtlCol="0">
            <a:spAutoFit/>
          </a:bodyPr>
          <a:lstStyle/>
          <a:p>
            <a:r>
              <a:rPr lang="en-US" sz="1200" b="1" dirty="0"/>
              <a:t>No picture, or DOB</a:t>
            </a:r>
          </a:p>
        </p:txBody>
      </p:sp>
      <p:sp>
        <p:nvSpPr>
          <p:cNvPr id="17" name="TextBox 16">
            <a:extLst>
              <a:ext uri="{FF2B5EF4-FFF2-40B4-BE49-F238E27FC236}">
                <a16:creationId xmlns:a16="http://schemas.microsoft.com/office/drawing/2014/main" id="{517131EF-B2AE-435E-8216-028ED69B3F83}"/>
              </a:ext>
            </a:extLst>
          </p:cNvPr>
          <p:cNvSpPr txBox="1"/>
          <p:nvPr/>
        </p:nvSpPr>
        <p:spPr>
          <a:xfrm>
            <a:off x="3505200" y="1095013"/>
            <a:ext cx="2743200" cy="369332"/>
          </a:xfrm>
          <a:prstGeom prst="rect">
            <a:avLst/>
          </a:prstGeom>
          <a:noFill/>
        </p:spPr>
        <p:txBody>
          <a:bodyPr wrap="square" rtlCol="0">
            <a:spAutoFit/>
          </a:bodyPr>
          <a:lstStyle/>
          <a:p>
            <a:r>
              <a:rPr lang="en-US" b="1" dirty="0"/>
              <a:t>Chronological Resume</a:t>
            </a:r>
          </a:p>
        </p:txBody>
      </p:sp>
      <p:sp>
        <p:nvSpPr>
          <p:cNvPr id="18" name="Rectangle 17">
            <a:extLst>
              <a:ext uri="{FF2B5EF4-FFF2-40B4-BE49-F238E27FC236}">
                <a16:creationId xmlns:a16="http://schemas.microsoft.com/office/drawing/2014/main" id="{6A3C0EF6-3F78-4359-A107-10539A412939}"/>
              </a:ext>
            </a:extLst>
          </p:cNvPr>
          <p:cNvSpPr/>
          <p:nvPr/>
        </p:nvSpPr>
        <p:spPr>
          <a:xfrm>
            <a:off x="3621119" y="1630141"/>
            <a:ext cx="2438400" cy="441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Contact information</a:t>
            </a:r>
          </a:p>
        </p:txBody>
      </p:sp>
      <p:sp>
        <p:nvSpPr>
          <p:cNvPr id="19" name="Rectangle 18">
            <a:extLst>
              <a:ext uri="{FF2B5EF4-FFF2-40B4-BE49-F238E27FC236}">
                <a16:creationId xmlns:a16="http://schemas.microsoft.com/office/drawing/2014/main" id="{DEF4E16A-DBA1-45F1-B9AC-6C1A164E6EF1}"/>
              </a:ext>
            </a:extLst>
          </p:cNvPr>
          <p:cNvSpPr/>
          <p:nvPr/>
        </p:nvSpPr>
        <p:spPr>
          <a:xfrm>
            <a:off x="3621119" y="2359456"/>
            <a:ext cx="2415397" cy="441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Education</a:t>
            </a:r>
          </a:p>
        </p:txBody>
      </p:sp>
      <p:sp>
        <p:nvSpPr>
          <p:cNvPr id="20" name="Rectangle 19">
            <a:extLst>
              <a:ext uri="{FF2B5EF4-FFF2-40B4-BE49-F238E27FC236}">
                <a16:creationId xmlns:a16="http://schemas.microsoft.com/office/drawing/2014/main" id="{F8914A74-F47A-4E3B-849E-478ACA886E4F}"/>
              </a:ext>
            </a:extLst>
          </p:cNvPr>
          <p:cNvSpPr/>
          <p:nvPr/>
        </p:nvSpPr>
        <p:spPr>
          <a:xfrm>
            <a:off x="3644122" y="3120201"/>
            <a:ext cx="241539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Experience</a:t>
            </a:r>
          </a:p>
        </p:txBody>
      </p:sp>
      <p:sp>
        <p:nvSpPr>
          <p:cNvPr id="21" name="Rectangle 20">
            <a:extLst>
              <a:ext uri="{FF2B5EF4-FFF2-40B4-BE49-F238E27FC236}">
                <a16:creationId xmlns:a16="http://schemas.microsoft.com/office/drawing/2014/main" id="{65EFDBEE-2D94-46E2-A777-3E2214443830}"/>
              </a:ext>
            </a:extLst>
          </p:cNvPr>
          <p:cNvSpPr/>
          <p:nvPr/>
        </p:nvSpPr>
        <p:spPr>
          <a:xfrm>
            <a:off x="3632620" y="3829823"/>
            <a:ext cx="241539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Skills/Interests</a:t>
            </a:r>
          </a:p>
        </p:txBody>
      </p:sp>
      <p:sp>
        <p:nvSpPr>
          <p:cNvPr id="24" name="Rectangle 23">
            <a:extLst>
              <a:ext uri="{FF2B5EF4-FFF2-40B4-BE49-F238E27FC236}">
                <a16:creationId xmlns:a16="http://schemas.microsoft.com/office/drawing/2014/main" id="{92EECD70-9B5E-4A65-A546-1E2C9DAE9707}"/>
              </a:ext>
            </a:extLst>
          </p:cNvPr>
          <p:cNvSpPr/>
          <p:nvPr/>
        </p:nvSpPr>
        <p:spPr>
          <a:xfrm>
            <a:off x="3632619" y="4390668"/>
            <a:ext cx="2415397" cy="11091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 Key Notes</a:t>
            </a:r>
          </a:p>
        </p:txBody>
      </p:sp>
      <p:sp>
        <p:nvSpPr>
          <p:cNvPr id="25" name="TextBox 24">
            <a:extLst>
              <a:ext uri="{FF2B5EF4-FFF2-40B4-BE49-F238E27FC236}">
                <a16:creationId xmlns:a16="http://schemas.microsoft.com/office/drawing/2014/main" id="{6F5CB500-B719-4F3E-8DDA-C30C0EE9B27D}"/>
              </a:ext>
            </a:extLst>
          </p:cNvPr>
          <p:cNvSpPr txBox="1"/>
          <p:nvPr/>
        </p:nvSpPr>
        <p:spPr>
          <a:xfrm>
            <a:off x="1033432" y="4415714"/>
            <a:ext cx="2415397" cy="461665"/>
          </a:xfrm>
          <a:prstGeom prst="rect">
            <a:avLst/>
          </a:prstGeom>
          <a:noFill/>
        </p:spPr>
        <p:txBody>
          <a:bodyPr wrap="square" rtlCol="0">
            <a:spAutoFit/>
          </a:bodyPr>
          <a:lstStyle/>
          <a:p>
            <a:pPr algn="ctr"/>
            <a:r>
              <a:rPr lang="en-US" sz="1200" b="1" dirty="0"/>
              <a:t>Dissect the job description for clues – customize resume</a:t>
            </a:r>
          </a:p>
        </p:txBody>
      </p:sp>
      <p:sp>
        <p:nvSpPr>
          <p:cNvPr id="26" name="TextBox 25">
            <a:extLst>
              <a:ext uri="{FF2B5EF4-FFF2-40B4-BE49-F238E27FC236}">
                <a16:creationId xmlns:a16="http://schemas.microsoft.com/office/drawing/2014/main" id="{A33E3CDA-74DB-4574-AF41-0B01B66780D2}"/>
              </a:ext>
            </a:extLst>
          </p:cNvPr>
          <p:cNvSpPr txBox="1"/>
          <p:nvPr/>
        </p:nvSpPr>
        <p:spPr>
          <a:xfrm>
            <a:off x="6235700" y="3089423"/>
            <a:ext cx="2057400" cy="461665"/>
          </a:xfrm>
          <a:prstGeom prst="rect">
            <a:avLst/>
          </a:prstGeom>
          <a:noFill/>
        </p:spPr>
        <p:txBody>
          <a:bodyPr wrap="square" rtlCol="0">
            <a:spAutoFit/>
          </a:bodyPr>
          <a:lstStyle/>
          <a:p>
            <a:pPr algn="ctr"/>
            <a:r>
              <a:rPr lang="en-US" sz="1200" b="1" dirty="0"/>
              <a:t>Quantify achievements where possible</a:t>
            </a:r>
          </a:p>
        </p:txBody>
      </p:sp>
      <p:sp>
        <p:nvSpPr>
          <p:cNvPr id="27" name="TextBox 26">
            <a:extLst>
              <a:ext uri="{FF2B5EF4-FFF2-40B4-BE49-F238E27FC236}">
                <a16:creationId xmlns:a16="http://schemas.microsoft.com/office/drawing/2014/main" id="{22FCB010-87D4-4275-BB30-AB061294B699}"/>
              </a:ext>
            </a:extLst>
          </p:cNvPr>
          <p:cNvSpPr txBox="1"/>
          <p:nvPr/>
        </p:nvSpPr>
        <p:spPr>
          <a:xfrm>
            <a:off x="6311900" y="2354771"/>
            <a:ext cx="2222500" cy="461665"/>
          </a:xfrm>
          <a:prstGeom prst="rect">
            <a:avLst/>
          </a:prstGeom>
          <a:noFill/>
        </p:spPr>
        <p:txBody>
          <a:bodyPr wrap="square" rtlCol="0">
            <a:spAutoFit/>
          </a:bodyPr>
          <a:lstStyle/>
          <a:p>
            <a:pPr algn="ctr"/>
            <a:r>
              <a:rPr lang="en-US" sz="1200" b="1" dirty="0"/>
              <a:t>Omit high school beginning in 2</a:t>
            </a:r>
            <a:r>
              <a:rPr lang="en-US" sz="1200" b="1" baseline="30000" dirty="0"/>
              <a:t>nd</a:t>
            </a:r>
            <a:r>
              <a:rPr lang="en-US" sz="1200" b="1" dirty="0"/>
              <a:t> year of college</a:t>
            </a:r>
          </a:p>
        </p:txBody>
      </p:sp>
      <p:sp>
        <p:nvSpPr>
          <p:cNvPr id="28" name="TextBox 27">
            <a:extLst>
              <a:ext uri="{FF2B5EF4-FFF2-40B4-BE49-F238E27FC236}">
                <a16:creationId xmlns:a16="http://schemas.microsoft.com/office/drawing/2014/main" id="{5376432A-0F27-4856-B396-0949804D6A68}"/>
              </a:ext>
            </a:extLst>
          </p:cNvPr>
          <p:cNvSpPr txBox="1"/>
          <p:nvPr/>
        </p:nvSpPr>
        <p:spPr>
          <a:xfrm>
            <a:off x="1239029" y="2307567"/>
            <a:ext cx="2222500" cy="461665"/>
          </a:xfrm>
          <a:prstGeom prst="rect">
            <a:avLst/>
          </a:prstGeom>
          <a:noFill/>
        </p:spPr>
        <p:txBody>
          <a:bodyPr wrap="square" rtlCol="0">
            <a:spAutoFit/>
          </a:bodyPr>
          <a:lstStyle/>
          <a:p>
            <a:pPr algn="ctr"/>
            <a:r>
              <a:rPr lang="en-US" sz="1200" b="1" dirty="0"/>
              <a:t>Include GPA if 3.0 and above, list key coursework</a:t>
            </a:r>
          </a:p>
        </p:txBody>
      </p:sp>
      <p:sp>
        <p:nvSpPr>
          <p:cNvPr id="29" name="TextBox 28">
            <a:extLst>
              <a:ext uri="{FF2B5EF4-FFF2-40B4-BE49-F238E27FC236}">
                <a16:creationId xmlns:a16="http://schemas.microsoft.com/office/drawing/2014/main" id="{173A47DE-71E8-4E67-A696-F95A5EE1D242}"/>
              </a:ext>
            </a:extLst>
          </p:cNvPr>
          <p:cNvSpPr txBox="1"/>
          <p:nvPr/>
        </p:nvSpPr>
        <p:spPr>
          <a:xfrm>
            <a:off x="6304770" y="1646320"/>
            <a:ext cx="2222500" cy="461665"/>
          </a:xfrm>
          <a:prstGeom prst="rect">
            <a:avLst/>
          </a:prstGeom>
          <a:noFill/>
        </p:spPr>
        <p:txBody>
          <a:bodyPr wrap="square" rtlCol="0">
            <a:spAutoFit/>
          </a:bodyPr>
          <a:lstStyle/>
          <a:p>
            <a:pPr algn="ctr"/>
            <a:r>
              <a:rPr lang="en-US" sz="1200" b="1" dirty="0"/>
              <a:t>No inappropriate email addresses!</a:t>
            </a:r>
          </a:p>
        </p:txBody>
      </p:sp>
    </p:spTree>
    <p:extLst>
      <p:ext uri="{BB962C8B-B14F-4D97-AF65-F5344CB8AC3E}">
        <p14:creationId xmlns:p14="http://schemas.microsoft.com/office/powerpoint/2010/main" val="22500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Importance of Cover Letter in Job Search Process</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Should answer the question – “Why should I hire you?”</a:t>
            </a:r>
          </a:p>
          <a:p>
            <a:pPr marL="0" indent="0">
              <a:buNone/>
            </a:pPr>
            <a:endParaRPr lang="en-US" sz="1600" dirty="0">
              <a:latin typeface="Arial" charset="0"/>
              <a:cs typeface="Arial" charset="0"/>
            </a:endParaRPr>
          </a:p>
          <a:p>
            <a:r>
              <a:rPr lang="en-US" sz="1600" dirty="0">
                <a:latin typeface="Arial" charset="0"/>
                <a:cs typeface="Arial" charset="0"/>
              </a:rPr>
              <a:t>States your intent to apply for a position or to an organization</a:t>
            </a:r>
          </a:p>
          <a:p>
            <a:endParaRPr lang="en-US" sz="1600" dirty="0">
              <a:latin typeface="Arial" charset="0"/>
              <a:cs typeface="Arial" charset="0"/>
            </a:endParaRPr>
          </a:p>
          <a:p>
            <a:r>
              <a:rPr lang="en-US" sz="1600" dirty="0">
                <a:latin typeface="Arial" charset="0"/>
                <a:cs typeface="Arial" charset="0"/>
              </a:rPr>
              <a:t>Highlights why you are interested in the position</a:t>
            </a:r>
          </a:p>
          <a:p>
            <a:endParaRPr lang="en-US" sz="1600" dirty="0">
              <a:latin typeface="Arial" charset="0"/>
              <a:cs typeface="Arial" charset="0"/>
            </a:endParaRPr>
          </a:p>
          <a:p>
            <a:r>
              <a:rPr lang="en-US" sz="1600" dirty="0">
                <a:latin typeface="Arial" charset="0"/>
                <a:cs typeface="Arial" charset="0"/>
              </a:rPr>
              <a:t>Clearly states why you think you are qualified for the position/organization based on your education and experience (in and out of the classroom)</a:t>
            </a:r>
          </a:p>
          <a:p>
            <a:endParaRPr lang="en-US" sz="1600" dirty="0">
              <a:latin typeface="Arial" charset="0"/>
              <a:cs typeface="Arial" charset="0"/>
            </a:endParaRPr>
          </a:p>
          <a:p>
            <a:r>
              <a:rPr lang="en-US" sz="1600" dirty="0">
                <a:latin typeface="Arial" charset="0"/>
                <a:cs typeface="Arial" charset="0"/>
              </a:rPr>
              <a:t>Goal is to be invited for an interview (phone interview is increasingly the first step in the interviewing process)</a:t>
            </a:r>
          </a:p>
          <a:p>
            <a:endParaRPr lang="en-US" sz="1600" dirty="0">
              <a:latin typeface="Arial" charset="0"/>
              <a:cs typeface="Arial" charset="0"/>
            </a:endParaRPr>
          </a:p>
        </p:txBody>
      </p:sp>
      <p:sp>
        <p:nvSpPr>
          <p:cNvPr id="6" name="Rectangle 5"/>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Cover Letter Attributes/Objectives</a:t>
            </a:r>
            <a:endParaRPr lang="en-US" b="0" dirty="0"/>
          </a:p>
        </p:txBody>
      </p:sp>
    </p:spTree>
    <p:extLst>
      <p:ext uri="{BB962C8B-B14F-4D97-AF65-F5344CB8AC3E}">
        <p14:creationId xmlns:p14="http://schemas.microsoft.com/office/powerpoint/2010/main" val="1777101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Skyscraper business presentation</Template>
  <TotalTime>66682</TotalTime>
  <Words>1692</Words>
  <Application>Microsoft Office PowerPoint</Application>
  <PresentationFormat>On-screen Show (4:3)</PresentationFormat>
  <Paragraphs>244</Paragraphs>
  <Slides>17</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Calibri Light</vt:lpstr>
      <vt:lpstr>Tw Cen MT</vt:lpstr>
      <vt:lpstr>Office Theme</vt:lpstr>
      <vt:lpstr>Custom Design</vt:lpstr>
      <vt:lpstr>2_Office Theme</vt:lpstr>
      <vt:lpstr>1_Office Theme</vt:lpstr>
      <vt:lpstr>PowerPoint Presentation</vt:lpstr>
      <vt:lpstr>Agenda </vt:lpstr>
      <vt:lpstr>Importance of Resume in Job Search Process</vt:lpstr>
      <vt:lpstr>Resume Development</vt:lpstr>
      <vt:lpstr>Resume Development</vt:lpstr>
      <vt:lpstr>Resume Development</vt:lpstr>
      <vt:lpstr>Resume Development</vt:lpstr>
      <vt:lpstr>Resume Development</vt:lpstr>
      <vt:lpstr>Importance of Cover Letter in Job Search Process</vt:lpstr>
      <vt:lpstr>Cover Letter Development</vt:lpstr>
      <vt:lpstr>Cover Letter Development</vt:lpstr>
      <vt:lpstr>Cover Letter Development</vt:lpstr>
      <vt:lpstr>How to stand out/differentiate yourself </vt:lpstr>
      <vt:lpstr>How to stand out/differentiate yourself </vt:lpstr>
      <vt:lpstr>PowerPoint Presentation</vt:lpstr>
      <vt:lpstr>Questions?</vt:lpstr>
      <vt:lpstr>Career Services at QVCC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Matan Feldman</dc:creator>
  <cp:lastModifiedBy>Bennett, Peter C</cp:lastModifiedBy>
  <cp:revision>1231</cp:revision>
  <cp:lastPrinted>2022-12-08T14:28:03Z</cp:lastPrinted>
  <dcterms:created xsi:type="dcterms:W3CDTF">2009-10-11T20:34:48Z</dcterms:created>
  <dcterms:modified xsi:type="dcterms:W3CDTF">2023-09-26T15:38:58Z</dcterms:modified>
</cp:coreProperties>
</file>