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4" r:id="rId2"/>
    <p:sldMasterId id="2147483693" r:id="rId3"/>
    <p:sldMasterId id="2147483746" r:id="rId4"/>
    <p:sldMasterId id="2147483766" r:id="rId5"/>
  </p:sldMasterIdLst>
  <p:notesMasterIdLst>
    <p:notesMasterId r:id="rId43"/>
  </p:notesMasterIdLst>
  <p:handoutMasterIdLst>
    <p:handoutMasterId r:id="rId44"/>
  </p:handoutMasterIdLst>
  <p:sldIdLst>
    <p:sldId id="1004" r:id="rId6"/>
    <p:sldId id="774" r:id="rId7"/>
    <p:sldId id="937" r:id="rId8"/>
    <p:sldId id="882" r:id="rId9"/>
    <p:sldId id="949" r:id="rId10"/>
    <p:sldId id="884" r:id="rId11"/>
    <p:sldId id="886" r:id="rId12"/>
    <p:sldId id="887" r:id="rId13"/>
    <p:sldId id="888" r:id="rId14"/>
    <p:sldId id="889" r:id="rId15"/>
    <p:sldId id="890" r:id="rId16"/>
    <p:sldId id="891" r:id="rId17"/>
    <p:sldId id="892" r:id="rId18"/>
    <p:sldId id="893" r:id="rId19"/>
    <p:sldId id="894" r:id="rId20"/>
    <p:sldId id="895" r:id="rId21"/>
    <p:sldId id="896" r:id="rId22"/>
    <p:sldId id="897" r:id="rId23"/>
    <p:sldId id="898" r:id="rId24"/>
    <p:sldId id="941" r:id="rId25"/>
    <p:sldId id="899" r:id="rId26"/>
    <p:sldId id="900" r:id="rId27"/>
    <p:sldId id="901" r:id="rId28"/>
    <p:sldId id="902" r:id="rId29"/>
    <p:sldId id="903" r:id="rId30"/>
    <p:sldId id="904" r:id="rId31"/>
    <p:sldId id="905" r:id="rId32"/>
    <p:sldId id="906" r:id="rId33"/>
    <p:sldId id="942" r:id="rId34"/>
    <p:sldId id="943" r:id="rId35"/>
    <p:sldId id="940" r:id="rId36"/>
    <p:sldId id="952" r:id="rId37"/>
    <p:sldId id="936" r:id="rId38"/>
    <p:sldId id="950" r:id="rId39"/>
    <p:sldId id="282" r:id="rId40"/>
    <p:sldId id="953" r:id="rId41"/>
    <p:sldId id="1005" r:id="rId4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5" userDrawn="1">
          <p15:clr>
            <a:srgbClr val="A4A3A4"/>
          </p15:clr>
        </p15:guide>
        <p15:guide id="3" orient="horz" pos="2909"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F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D9A1D-A4F1-4466-A3D3-4341EF599429}" v="2" dt="2023-09-26T14:28:27.33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1" autoAdjust="0"/>
    <p:restoredTop sz="94660"/>
  </p:normalViewPr>
  <p:slideViewPr>
    <p:cSldViewPr>
      <p:cViewPr varScale="1">
        <p:scale>
          <a:sx n="112" d="100"/>
          <a:sy n="112" d="100"/>
        </p:scale>
        <p:origin x="17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90"/>
      </p:cViewPr>
      <p:guideLst>
        <p:guide orient="horz" pos="2905"/>
        <p:guide pos="2205"/>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ett, Peter C" userId="9bb57e8c-a7eb-46f6-acfd-e792c44199dd" providerId="ADAL" clId="{5D8D9A1D-A4F1-4466-A3D3-4341EF599429}"/>
    <pc:docChg chg="undo custSel addSld delSld modSld modMainMaster">
      <pc:chgData name="Bennett, Peter C" userId="9bb57e8c-a7eb-46f6-acfd-e792c44199dd" providerId="ADAL" clId="{5D8D9A1D-A4F1-4466-A3D3-4341EF599429}" dt="2023-09-26T15:14:16.299" v="40" actId="1076"/>
      <pc:docMkLst>
        <pc:docMk/>
      </pc:docMkLst>
      <pc:sldChg chg="del">
        <pc:chgData name="Bennett, Peter C" userId="9bb57e8c-a7eb-46f6-acfd-e792c44199dd" providerId="ADAL" clId="{5D8D9A1D-A4F1-4466-A3D3-4341EF599429}" dt="2023-09-26T14:32:24.755" v="33" actId="47"/>
        <pc:sldMkLst>
          <pc:docMk/>
          <pc:sldMk cId="391650299" sldId="975"/>
        </pc:sldMkLst>
      </pc:sldChg>
      <pc:sldChg chg="addSp delSp modSp mod">
        <pc:chgData name="Bennett, Peter C" userId="9bb57e8c-a7eb-46f6-acfd-e792c44199dd" providerId="ADAL" clId="{5D8D9A1D-A4F1-4466-A3D3-4341EF599429}" dt="2023-09-26T15:14:16.299" v="40" actId="1076"/>
        <pc:sldMkLst>
          <pc:docMk/>
          <pc:sldMk cId="0" sldId="1004"/>
        </pc:sldMkLst>
        <pc:spChg chg="mod">
          <ac:chgData name="Bennett, Peter C" userId="9bb57e8c-a7eb-46f6-acfd-e792c44199dd" providerId="ADAL" clId="{5D8D9A1D-A4F1-4466-A3D3-4341EF599429}" dt="2023-09-26T14:27:53.724" v="9" actId="6549"/>
          <ac:spMkLst>
            <pc:docMk/>
            <pc:sldMk cId="0" sldId="1004"/>
            <ac:spMk id="5" creationId="{00000000-0000-0000-0000-000000000000}"/>
          </ac:spMkLst>
        </pc:spChg>
        <pc:picChg chg="add mod">
          <ac:chgData name="Bennett, Peter C" userId="9bb57e8c-a7eb-46f6-acfd-e792c44199dd" providerId="ADAL" clId="{5D8D9A1D-A4F1-4466-A3D3-4341EF599429}" dt="2023-09-26T15:14:16.299" v="40" actId="1076"/>
          <ac:picMkLst>
            <pc:docMk/>
            <pc:sldMk cId="0" sldId="1004"/>
            <ac:picMk id="3" creationId="{6FF76D7A-9BD9-3388-7C8C-0EC3E96D6CEF}"/>
          </ac:picMkLst>
        </pc:picChg>
        <pc:picChg chg="add del mod">
          <ac:chgData name="Bennett, Peter C" userId="9bb57e8c-a7eb-46f6-acfd-e792c44199dd" providerId="ADAL" clId="{5D8D9A1D-A4F1-4466-A3D3-4341EF599429}" dt="2023-09-26T14:40:15.355" v="36" actId="478"/>
          <ac:picMkLst>
            <pc:docMk/>
            <pc:sldMk cId="0" sldId="1004"/>
            <ac:picMk id="3" creationId="{7C5E299B-E2E5-0DE9-F966-4E0F9B4F2F7A}"/>
          </ac:picMkLst>
        </pc:picChg>
        <pc:picChg chg="add del">
          <ac:chgData name="Bennett, Peter C" userId="9bb57e8c-a7eb-46f6-acfd-e792c44199dd" providerId="ADAL" clId="{5D8D9A1D-A4F1-4466-A3D3-4341EF599429}" dt="2023-09-26T14:40:19.996" v="38"/>
          <ac:picMkLst>
            <pc:docMk/>
            <pc:sldMk cId="0" sldId="1004"/>
            <ac:picMk id="4" creationId="{A38E96F8-9B6C-9745-A2E7-2C5CE849CEE6}"/>
          </ac:picMkLst>
        </pc:picChg>
        <pc:picChg chg="del">
          <ac:chgData name="Bennett, Peter C" userId="9bb57e8c-a7eb-46f6-acfd-e792c44199dd" providerId="ADAL" clId="{5D8D9A1D-A4F1-4466-A3D3-4341EF599429}" dt="2023-09-26T14:29:11.705" v="23" actId="478"/>
          <ac:picMkLst>
            <pc:docMk/>
            <pc:sldMk cId="0" sldId="1004"/>
            <ac:picMk id="7" creationId="{F3E7F000-1862-4F4C-8051-EBC7C98A113A}"/>
          </ac:picMkLst>
        </pc:picChg>
      </pc:sldChg>
      <pc:sldChg chg="add">
        <pc:chgData name="Bennett, Peter C" userId="9bb57e8c-a7eb-46f6-acfd-e792c44199dd" providerId="ADAL" clId="{5D8D9A1D-A4F1-4466-A3D3-4341EF599429}" dt="2023-09-26T14:32:10.661" v="32"/>
        <pc:sldMkLst>
          <pc:docMk/>
          <pc:sldMk cId="3120582877" sldId="1005"/>
        </pc:sldMkLst>
      </pc:sldChg>
      <pc:sldMasterChg chg="addSp delSp modSp mod modSldLayout">
        <pc:chgData name="Bennett, Peter C" userId="9bb57e8c-a7eb-46f6-acfd-e792c44199dd" providerId="ADAL" clId="{5D8D9A1D-A4F1-4466-A3D3-4341EF599429}" dt="2023-09-26T14:35:07.233" v="35" actId="1076"/>
        <pc:sldMasterMkLst>
          <pc:docMk/>
          <pc:sldMasterMk cId="0" sldId="2147483648"/>
        </pc:sldMasterMkLst>
        <pc:spChg chg="mod">
          <ac:chgData name="Bennett, Peter C" userId="9bb57e8c-a7eb-46f6-acfd-e792c44199dd" providerId="ADAL" clId="{5D8D9A1D-A4F1-4466-A3D3-4341EF599429}" dt="2023-09-26T14:28:21.531" v="19" actId="6549"/>
          <ac:spMkLst>
            <pc:docMk/>
            <pc:sldMasterMk cId="0" sldId="2147483648"/>
            <ac:spMk id="9" creationId="{BE9D583C-34F1-4765-9939-59D96A1DDD87}"/>
          </ac:spMkLst>
        </pc:spChg>
        <pc:picChg chg="add mod">
          <ac:chgData name="Bennett, Peter C" userId="9bb57e8c-a7eb-46f6-acfd-e792c44199dd" providerId="ADAL" clId="{5D8D9A1D-A4F1-4466-A3D3-4341EF599429}" dt="2023-09-26T14:35:07.233" v="35" actId="1076"/>
          <ac:picMkLst>
            <pc:docMk/>
            <pc:sldMasterMk cId="0" sldId="2147483648"/>
            <ac:picMk id="4" creationId="{9F91723F-79F1-9AFF-8733-79C127E81093}"/>
          </ac:picMkLst>
        </pc:picChg>
        <pc:picChg chg="del">
          <ac:chgData name="Bennett, Peter C" userId="9bb57e8c-a7eb-46f6-acfd-e792c44199dd" providerId="ADAL" clId="{5D8D9A1D-A4F1-4466-A3D3-4341EF599429}" dt="2023-09-26T14:28:24.698" v="20" actId="478"/>
          <ac:picMkLst>
            <pc:docMk/>
            <pc:sldMasterMk cId="0" sldId="2147483648"/>
            <ac:picMk id="10" creationId="{ED391FCE-D25F-4FF6-A33E-31FCD0E259E8}"/>
          </ac:picMkLst>
        </pc:picChg>
        <pc:sldLayoutChg chg="modSp mod">
          <pc:chgData name="Bennett, Peter C" userId="9bb57e8c-a7eb-46f6-acfd-e792c44199dd" providerId="ADAL" clId="{5D8D9A1D-A4F1-4466-A3D3-4341EF599429}" dt="2023-09-26T14:29:46.253" v="29" actId="1076"/>
          <pc:sldLayoutMkLst>
            <pc:docMk/>
            <pc:sldMasterMk cId="0" sldId="2147483648"/>
            <pc:sldLayoutMk cId="0" sldId="2147483655"/>
          </pc:sldLayoutMkLst>
          <pc:cxnChg chg="mod">
            <ac:chgData name="Bennett, Peter C" userId="9bb57e8c-a7eb-46f6-acfd-e792c44199dd" providerId="ADAL" clId="{5D8D9A1D-A4F1-4466-A3D3-4341EF599429}" dt="2023-09-26T14:29:46.253" v="29" actId="1076"/>
            <ac:cxnSpMkLst>
              <pc:docMk/>
              <pc:sldMasterMk cId="0" sldId="2147483648"/>
              <pc:sldLayoutMk cId="0" sldId="2147483655"/>
              <ac:cxnSpMk id="7" creationId="{00000000-0000-0000-0000-000000000000}"/>
            </ac:cxnSpMkLst>
          </pc:cxn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CCF8C-3B7D-429D-A69A-97269AB8849E}" type="doc">
      <dgm:prSet loTypeId="urn:microsoft.com/office/officeart/2005/8/layout/venn1" loCatId="relationship" qsTypeId="urn:microsoft.com/office/officeart/2005/8/quickstyle/simple1#3" qsCatId="simple" csTypeId="urn:microsoft.com/office/officeart/2005/8/colors/accent1_2#3" csCatId="accent1" phldr="1"/>
      <dgm:spPr/>
      <dgm:t>
        <a:bodyPr/>
        <a:lstStyle/>
        <a:p>
          <a:endParaRPr lang="en-US"/>
        </a:p>
      </dgm:t>
    </dgm:pt>
    <dgm:pt modelId="{BE16EAF4-D2AC-44A6-A9BA-4C60E30613E7}">
      <dgm:prSet custT="1"/>
      <dgm:spPr/>
      <dgm:t>
        <a:bodyPr/>
        <a:lstStyle/>
        <a:p>
          <a:pPr rtl="0"/>
          <a:r>
            <a:rPr lang="en-US" sz="2000" b="1" u="sng" dirty="0">
              <a:latin typeface="Arial" pitchFamily="34" charset="0"/>
              <a:cs typeface="Arial" pitchFamily="34" charset="0"/>
            </a:rPr>
            <a:t>Know about your job  and the interviewer</a:t>
          </a:r>
        </a:p>
      </dgm:t>
    </dgm:pt>
    <dgm:pt modelId="{A1B0BD9E-199C-44A3-84CC-6ED71A366103}" type="parTrans" cxnId="{9E02FE7C-DD03-4439-A324-EDAABDAF0F28}">
      <dgm:prSet/>
      <dgm:spPr/>
      <dgm:t>
        <a:bodyPr/>
        <a:lstStyle/>
        <a:p>
          <a:endParaRPr lang="en-US"/>
        </a:p>
      </dgm:t>
    </dgm:pt>
    <dgm:pt modelId="{9F84E3CE-AC34-4A31-81A8-A5E2AD191767}" type="sibTrans" cxnId="{9E02FE7C-DD03-4439-A324-EDAABDAF0F28}">
      <dgm:prSet/>
      <dgm:spPr/>
      <dgm:t>
        <a:bodyPr/>
        <a:lstStyle/>
        <a:p>
          <a:endParaRPr lang="en-US"/>
        </a:p>
      </dgm:t>
    </dgm:pt>
    <dgm:pt modelId="{AF319215-0411-4319-AC7E-DDA3B9DF3B71}">
      <dgm:prSet custT="1"/>
      <dgm:spPr/>
      <dgm:t>
        <a:bodyPr/>
        <a:lstStyle/>
        <a:p>
          <a:pPr rtl="0"/>
          <a:r>
            <a:rPr lang="en-US" sz="1900" dirty="0">
              <a:latin typeface="Arial" pitchFamily="34" charset="0"/>
              <a:cs typeface="Arial" pitchFamily="34" charset="0"/>
            </a:rPr>
            <a:t>Resources</a:t>
          </a:r>
        </a:p>
      </dgm:t>
    </dgm:pt>
    <dgm:pt modelId="{22AE4A36-DA19-4B28-B764-67F4E6748549}" type="parTrans" cxnId="{83EE6387-E5CD-485C-95F3-79AE8DA846B3}">
      <dgm:prSet/>
      <dgm:spPr/>
      <dgm:t>
        <a:bodyPr/>
        <a:lstStyle/>
        <a:p>
          <a:endParaRPr lang="en-US"/>
        </a:p>
      </dgm:t>
    </dgm:pt>
    <dgm:pt modelId="{A51F4120-A7B5-4F8B-A966-4F583E153297}" type="sibTrans" cxnId="{83EE6387-E5CD-485C-95F3-79AE8DA846B3}">
      <dgm:prSet/>
      <dgm:spPr/>
      <dgm:t>
        <a:bodyPr/>
        <a:lstStyle/>
        <a:p>
          <a:endParaRPr lang="en-US"/>
        </a:p>
      </dgm:t>
    </dgm:pt>
    <dgm:pt modelId="{3A674945-3E1E-411D-8C7F-1CE8A157ACC2}">
      <dgm:prSet custT="1"/>
      <dgm:spPr/>
      <dgm:t>
        <a:bodyPr/>
        <a:lstStyle/>
        <a:p>
          <a:pPr rtl="0"/>
          <a:r>
            <a:rPr lang="en-US" sz="2000" b="1" u="sng" dirty="0">
              <a:latin typeface="Arial" pitchFamily="34" charset="0"/>
              <a:cs typeface="Arial" pitchFamily="34" charset="0"/>
            </a:rPr>
            <a:t>Know yourself</a:t>
          </a:r>
        </a:p>
      </dgm:t>
    </dgm:pt>
    <dgm:pt modelId="{D5294869-1E43-482C-A056-31EC865F1759}" type="parTrans" cxnId="{224925C7-BF63-45A6-A5EE-A9208150908B}">
      <dgm:prSet/>
      <dgm:spPr/>
      <dgm:t>
        <a:bodyPr/>
        <a:lstStyle/>
        <a:p>
          <a:endParaRPr lang="en-US"/>
        </a:p>
      </dgm:t>
    </dgm:pt>
    <dgm:pt modelId="{89B09687-13D6-4CCD-AB98-781DF7E2C759}" type="sibTrans" cxnId="{224925C7-BF63-45A6-A5EE-A9208150908B}">
      <dgm:prSet/>
      <dgm:spPr/>
      <dgm:t>
        <a:bodyPr/>
        <a:lstStyle/>
        <a:p>
          <a:endParaRPr lang="en-US"/>
        </a:p>
      </dgm:t>
    </dgm:pt>
    <dgm:pt modelId="{B62EB9F7-3DDC-416E-B837-BA1048944F58}">
      <dgm:prSet custT="1"/>
      <dgm:spPr/>
      <dgm:t>
        <a:bodyPr/>
        <a:lstStyle/>
        <a:p>
          <a:pPr rtl="0"/>
          <a:r>
            <a:rPr lang="en-US" sz="1900" dirty="0">
              <a:latin typeface="Arial" pitchFamily="34" charset="0"/>
              <a:cs typeface="Arial" pitchFamily="34" charset="0"/>
            </a:rPr>
            <a:t>Your strengths</a:t>
          </a:r>
        </a:p>
      </dgm:t>
    </dgm:pt>
    <dgm:pt modelId="{2AF8D97A-33EC-4AFC-AE1B-8703B8A394C6}" type="parTrans" cxnId="{C31E33BF-3647-478C-9152-82916510C5FE}">
      <dgm:prSet/>
      <dgm:spPr/>
      <dgm:t>
        <a:bodyPr/>
        <a:lstStyle/>
        <a:p>
          <a:endParaRPr lang="en-US"/>
        </a:p>
      </dgm:t>
    </dgm:pt>
    <dgm:pt modelId="{2E499D91-BCA4-4C63-8ED3-74F7CA7DF2BB}" type="sibTrans" cxnId="{C31E33BF-3647-478C-9152-82916510C5FE}">
      <dgm:prSet/>
      <dgm:spPr/>
      <dgm:t>
        <a:bodyPr/>
        <a:lstStyle/>
        <a:p>
          <a:endParaRPr lang="en-US"/>
        </a:p>
      </dgm:t>
    </dgm:pt>
    <dgm:pt modelId="{2E108C96-E8F7-4952-860B-0F9DAB4BBCBB}">
      <dgm:prSet custT="1"/>
      <dgm:spPr/>
      <dgm:t>
        <a:bodyPr/>
        <a:lstStyle/>
        <a:p>
          <a:pPr rtl="0"/>
          <a:r>
            <a:rPr lang="en-US" sz="1900" dirty="0">
              <a:latin typeface="Arial" pitchFamily="34" charset="0"/>
              <a:cs typeface="Arial" pitchFamily="34" charset="0"/>
            </a:rPr>
            <a:t>Your professional interests</a:t>
          </a:r>
        </a:p>
      </dgm:t>
    </dgm:pt>
    <dgm:pt modelId="{A1F16B7F-01FA-459F-A772-9B7EC6D457E2}" type="parTrans" cxnId="{EB561A6A-D1B3-4189-928F-08A51F7266BB}">
      <dgm:prSet/>
      <dgm:spPr/>
      <dgm:t>
        <a:bodyPr/>
        <a:lstStyle/>
        <a:p>
          <a:endParaRPr lang="en-US"/>
        </a:p>
      </dgm:t>
    </dgm:pt>
    <dgm:pt modelId="{0D4B2E30-AEB4-46E3-BF15-03C015A0D078}" type="sibTrans" cxnId="{EB561A6A-D1B3-4189-928F-08A51F7266BB}">
      <dgm:prSet/>
      <dgm:spPr/>
      <dgm:t>
        <a:bodyPr/>
        <a:lstStyle/>
        <a:p>
          <a:endParaRPr lang="en-US"/>
        </a:p>
      </dgm:t>
    </dgm:pt>
    <dgm:pt modelId="{355C2A20-5B2C-407F-9D45-1F84800CB86B}">
      <dgm:prSet custT="1"/>
      <dgm:spPr/>
      <dgm:t>
        <a:bodyPr/>
        <a:lstStyle/>
        <a:p>
          <a:pPr rtl="0"/>
          <a:r>
            <a:rPr lang="en-US" sz="1900" dirty="0">
              <a:latin typeface="Arial" pitchFamily="34" charset="0"/>
              <a:cs typeface="Arial" pitchFamily="34" charset="0"/>
            </a:rPr>
            <a:t>Your weaknesses</a:t>
          </a:r>
        </a:p>
      </dgm:t>
    </dgm:pt>
    <dgm:pt modelId="{33BD5D2D-C334-4FAE-B692-5E7D9F1050C2}" type="parTrans" cxnId="{7E2F7828-4EE0-409E-9EC7-B4B18864E395}">
      <dgm:prSet/>
      <dgm:spPr/>
      <dgm:t>
        <a:bodyPr/>
        <a:lstStyle/>
        <a:p>
          <a:endParaRPr lang="en-US"/>
        </a:p>
      </dgm:t>
    </dgm:pt>
    <dgm:pt modelId="{3569677F-BA2B-490B-8128-25B43A75FFDB}" type="sibTrans" cxnId="{7E2F7828-4EE0-409E-9EC7-B4B18864E395}">
      <dgm:prSet/>
      <dgm:spPr/>
      <dgm:t>
        <a:bodyPr/>
        <a:lstStyle/>
        <a:p>
          <a:endParaRPr lang="en-US"/>
        </a:p>
      </dgm:t>
    </dgm:pt>
    <dgm:pt modelId="{C82957D8-D478-446E-834F-73DC84FD7BB2}">
      <dgm:prSet custT="1"/>
      <dgm:spPr/>
      <dgm:t>
        <a:bodyPr/>
        <a:lstStyle/>
        <a:p>
          <a:pPr rtl="0"/>
          <a:r>
            <a:rPr lang="en-US" sz="1900" dirty="0">
              <a:latin typeface="Arial" pitchFamily="34" charset="0"/>
              <a:cs typeface="Arial" pitchFamily="34" charset="0"/>
            </a:rPr>
            <a:t>Your resume</a:t>
          </a:r>
        </a:p>
      </dgm:t>
    </dgm:pt>
    <dgm:pt modelId="{F031C8C4-3512-4387-A251-39F25EEC1C5A}" type="sibTrans" cxnId="{635E1002-C3C1-49DE-BD4C-1CBAC70E07DA}">
      <dgm:prSet/>
      <dgm:spPr/>
      <dgm:t>
        <a:bodyPr/>
        <a:lstStyle/>
        <a:p>
          <a:endParaRPr lang="en-US"/>
        </a:p>
      </dgm:t>
    </dgm:pt>
    <dgm:pt modelId="{93BFE12E-82FF-4BF0-9C7C-9F788A193AED}" type="parTrans" cxnId="{635E1002-C3C1-49DE-BD4C-1CBAC70E07DA}">
      <dgm:prSet/>
      <dgm:spPr/>
      <dgm:t>
        <a:bodyPr/>
        <a:lstStyle/>
        <a:p>
          <a:endParaRPr lang="en-US"/>
        </a:p>
      </dgm:t>
    </dgm:pt>
    <dgm:pt modelId="{B58C7531-A12D-4483-8260-F50D8C52FD83}">
      <dgm:prSet custT="1"/>
      <dgm:spPr/>
      <dgm:t>
        <a:bodyPr/>
        <a:lstStyle/>
        <a:p>
          <a:pPr rtl="0"/>
          <a:r>
            <a:rPr lang="en-US" sz="1900" dirty="0">
              <a:latin typeface="Arial" pitchFamily="34" charset="0"/>
              <a:cs typeface="Arial" pitchFamily="34" charset="0"/>
            </a:rPr>
            <a:t>Alumni database</a:t>
          </a:r>
        </a:p>
      </dgm:t>
    </dgm:pt>
    <dgm:pt modelId="{C435E0FE-D6A4-43FA-BC08-DB6987860638}" type="parTrans" cxnId="{0DC0DA0D-8A67-40AD-A0FB-B754AE623D4E}">
      <dgm:prSet/>
      <dgm:spPr/>
      <dgm:t>
        <a:bodyPr/>
        <a:lstStyle/>
        <a:p>
          <a:endParaRPr lang="en-US"/>
        </a:p>
      </dgm:t>
    </dgm:pt>
    <dgm:pt modelId="{7AD1648A-8620-43F9-9DD9-B97CEF6F0CFB}" type="sibTrans" cxnId="{0DC0DA0D-8A67-40AD-A0FB-B754AE623D4E}">
      <dgm:prSet/>
      <dgm:spPr/>
      <dgm:t>
        <a:bodyPr/>
        <a:lstStyle/>
        <a:p>
          <a:endParaRPr lang="en-US"/>
        </a:p>
      </dgm:t>
    </dgm:pt>
    <dgm:pt modelId="{3357D5A8-9DB7-4A27-AB27-41FD704741E4}">
      <dgm:prSet custT="1"/>
      <dgm:spPr/>
      <dgm:t>
        <a:bodyPr/>
        <a:lstStyle/>
        <a:p>
          <a:pPr rtl="0"/>
          <a:r>
            <a:rPr lang="en-US" sz="1900" dirty="0">
              <a:latin typeface="Arial" pitchFamily="34" charset="0"/>
              <a:cs typeface="Arial" pitchFamily="34" charset="0"/>
            </a:rPr>
            <a:t>Talk to alums </a:t>
          </a:r>
        </a:p>
      </dgm:t>
    </dgm:pt>
    <dgm:pt modelId="{109D8217-D4D1-4103-B5CF-D981A6D5734F}" type="parTrans" cxnId="{DE9FFFBC-B69C-470E-A4EC-66D1F808AADC}">
      <dgm:prSet/>
      <dgm:spPr/>
      <dgm:t>
        <a:bodyPr/>
        <a:lstStyle/>
        <a:p>
          <a:endParaRPr lang="en-US"/>
        </a:p>
      </dgm:t>
    </dgm:pt>
    <dgm:pt modelId="{01C9EA7D-250C-49A1-A995-A4019701004B}" type="sibTrans" cxnId="{DE9FFFBC-B69C-470E-A4EC-66D1F808AADC}">
      <dgm:prSet/>
      <dgm:spPr/>
      <dgm:t>
        <a:bodyPr/>
        <a:lstStyle/>
        <a:p>
          <a:endParaRPr lang="en-US"/>
        </a:p>
      </dgm:t>
    </dgm:pt>
    <dgm:pt modelId="{52A16F8F-4786-496F-BCB3-31B2F2D53EDB}">
      <dgm:prSet custT="1"/>
      <dgm:spPr/>
      <dgm:t>
        <a:bodyPr/>
        <a:lstStyle/>
        <a:p>
          <a:pPr rtl="0"/>
          <a:r>
            <a:rPr lang="en-US" sz="1900" dirty="0">
              <a:latin typeface="Arial" pitchFamily="34" charset="0"/>
              <a:cs typeface="Arial" pitchFamily="34" charset="0"/>
            </a:rPr>
            <a:t>Career Services</a:t>
          </a:r>
        </a:p>
      </dgm:t>
    </dgm:pt>
    <dgm:pt modelId="{BDDCA7DD-04F4-42F9-8596-C2DA95956488}" type="parTrans" cxnId="{A235AD93-BB24-4BE8-BD79-C5CD496C60C5}">
      <dgm:prSet/>
      <dgm:spPr/>
      <dgm:t>
        <a:bodyPr/>
        <a:lstStyle/>
        <a:p>
          <a:endParaRPr lang="en-US"/>
        </a:p>
      </dgm:t>
    </dgm:pt>
    <dgm:pt modelId="{7C1CF60E-2767-40AC-BC97-AE80DAB8BD39}" type="sibTrans" cxnId="{A235AD93-BB24-4BE8-BD79-C5CD496C60C5}">
      <dgm:prSet/>
      <dgm:spPr/>
      <dgm:t>
        <a:bodyPr/>
        <a:lstStyle/>
        <a:p>
          <a:endParaRPr lang="en-US"/>
        </a:p>
      </dgm:t>
    </dgm:pt>
    <dgm:pt modelId="{C9B5E192-23D5-446E-986C-5E0C642ACCDC}">
      <dgm:prSet custT="1"/>
      <dgm:spPr/>
      <dgm:t>
        <a:bodyPr/>
        <a:lstStyle/>
        <a:p>
          <a:pPr rtl="0"/>
          <a:r>
            <a:rPr lang="en-US" sz="1900" dirty="0">
              <a:latin typeface="Arial" pitchFamily="34" charset="0"/>
              <a:cs typeface="Arial" pitchFamily="34" charset="0"/>
            </a:rPr>
            <a:t>Attend workshops</a:t>
          </a:r>
        </a:p>
      </dgm:t>
    </dgm:pt>
    <dgm:pt modelId="{1D6AC08B-FCBA-4873-AA9E-C97F4E0166B9}" type="parTrans" cxnId="{CD93DD61-D59A-4508-994D-47B99D60C1EC}">
      <dgm:prSet/>
      <dgm:spPr/>
      <dgm:t>
        <a:bodyPr/>
        <a:lstStyle/>
        <a:p>
          <a:endParaRPr lang="en-US"/>
        </a:p>
      </dgm:t>
    </dgm:pt>
    <dgm:pt modelId="{12374E0D-B919-438C-89FB-CE3801FC0DE3}" type="sibTrans" cxnId="{CD93DD61-D59A-4508-994D-47B99D60C1EC}">
      <dgm:prSet/>
      <dgm:spPr/>
      <dgm:t>
        <a:bodyPr/>
        <a:lstStyle/>
        <a:p>
          <a:endParaRPr lang="en-US"/>
        </a:p>
      </dgm:t>
    </dgm:pt>
    <dgm:pt modelId="{2A0D7235-0132-4E39-9CA8-40EC71BAFD14}">
      <dgm:prSet custT="1"/>
      <dgm:spPr/>
      <dgm:t>
        <a:bodyPr/>
        <a:lstStyle/>
        <a:p>
          <a:pPr rtl="0"/>
          <a:r>
            <a:rPr lang="en-US" sz="1900" dirty="0">
              <a:latin typeface="Arial" pitchFamily="34" charset="0"/>
              <a:cs typeface="Arial" pitchFamily="34" charset="0"/>
            </a:rPr>
            <a:t>Company website</a:t>
          </a:r>
        </a:p>
      </dgm:t>
    </dgm:pt>
    <dgm:pt modelId="{1AEA2D95-E178-4A18-A94F-50701EB16BCF}" type="parTrans" cxnId="{0F4CE233-91DB-4B26-B55A-BF3C22011BF3}">
      <dgm:prSet/>
      <dgm:spPr/>
      <dgm:t>
        <a:bodyPr/>
        <a:lstStyle/>
        <a:p>
          <a:endParaRPr lang="en-US"/>
        </a:p>
      </dgm:t>
    </dgm:pt>
    <dgm:pt modelId="{01D66082-B356-4823-84A5-E494FC7D8019}" type="sibTrans" cxnId="{0F4CE233-91DB-4B26-B55A-BF3C22011BF3}">
      <dgm:prSet/>
      <dgm:spPr/>
      <dgm:t>
        <a:bodyPr/>
        <a:lstStyle/>
        <a:p>
          <a:endParaRPr lang="en-US"/>
        </a:p>
      </dgm:t>
    </dgm:pt>
    <dgm:pt modelId="{75779B02-B4AF-4AC0-9D30-035581C81F5F}">
      <dgm:prSet custT="1"/>
      <dgm:spPr/>
      <dgm:t>
        <a:bodyPr/>
        <a:lstStyle/>
        <a:p>
          <a:pPr rtl="0"/>
          <a:r>
            <a:rPr lang="en-US" sz="1900" dirty="0">
              <a:latin typeface="Arial" pitchFamily="34" charset="0"/>
              <a:cs typeface="Arial" pitchFamily="34" charset="0"/>
            </a:rPr>
            <a:t>Your passion</a:t>
          </a:r>
        </a:p>
      </dgm:t>
    </dgm:pt>
    <dgm:pt modelId="{CCEC9414-093D-4106-9332-78CC2C874472}" type="parTrans" cxnId="{5867283D-87A5-4F25-BA67-F47800839A46}">
      <dgm:prSet/>
      <dgm:spPr/>
      <dgm:t>
        <a:bodyPr/>
        <a:lstStyle/>
        <a:p>
          <a:endParaRPr lang="en-US"/>
        </a:p>
      </dgm:t>
    </dgm:pt>
    <dgm:pt modelId="{37C4B3A9-6A62-441A-84F4-1BE087F6C37C}" type="sibTrans" cxnId="{5867283D-87A5-4F25-BA67-F47800839A46}">
      <dgm:prSet/>
      <dgm:spPr/>
      <dgm:t>
        <a:bodyPr/>
        <a:lstStyle/>
        <a:p>
          <a:endParaRPr lang="en-US"/>
        </a:p>
      </dgm:t>
    </dgm:pt>
    <dgm:pt modelId="{C613AEC6-297C-497E-ADF5-7536A4EA6574}">
      <dgm:prSet custT="1"/>
      <dgm:spPr/>
      <dgm:t>
        <a:bodyPr/>
        <a:lstStyle/>
        <a:p>
          <a:pPr rtl="0"/>
          <a:r>
            <a:rPr lang="en-US" sz="1900" dirty="0">
              <a:latin typeface="Arial" pitchFamily="34" charset="0"/>
              <a:cs typeface="Arial" pitchFamily="34" charset="0"/>
            </a:rPr>
            <a:t>Job postings	</a:t>
          </a:r>
        </a:p>
      </dgm:t>
    </dgm:pt>
    <dgm:pt modelId="{F4BED60C-34D9-4A94-9A28-DBEF3E3F90E3}" type="parTrans" cxnId="{6C304170-B5D4-46B6-8DA2-80500C8E2AE5}">
      <dgm:prSet/>
      <dgm:spPr/>
      <dgm:t>
        <a:bodyPr/>
        <a:lstStyle/>
        <a:p>
          <a:endParaRPr lang="en-US"/>
        </a:p>
      </dgm:t>
    </dgm:pt>
    <dgm:pt modelId="{51B8EB73-742A-42CF-9A4B-212C765A98A6}" type="sibTrans" cxnId="{6C304170-B5D4-46B6-8DA2-80500C8E2AE5}">
      <dgm:prSet/>
      <dgm:spPr/>
      <dgm:t>
        <a:bodyPr/>
        <a:lstStyle/>
        <a:p>
          <a:endParaRPr lang="en-US"/>
        </a:p>
      </dgm:t>
    </dgm:pt>
    <dgm:pt modelId="{D4DD1BDD-1FA2-47FD-ADB3-2DCE39EF08D3}">
      <dgm:prSet custT="1"/>
      <dgm:spPr/>
      <dgm:t>
        <a:bodyPr/>
        <a:lstStyle/>
        <a:p>
          <a:pPr rtl="0"/>
          <a:r>
            <a:rPr lang="en-US" sz="1900" dirty="0">
              <a:latin typeface="Arial" pitchFamily="34" charset="0"/>
              <a:cs typeface="Arial" pitchFamily="34" charset="0"/>
            </a:rPr>
            <a:t>LinkedIn/Facebook..</a:t>
          </a:r>
        </a:p>
      </dgm:t>
    </dgm:pt>
    <dgm:pt modelId="{FF3346E1-393F-4874-8340-EA4E097C0B05}" type="parTrans" cxnId="{44495372-5EEC-48E9-826C-7DF5A122F471}">
      <dgm:prSet/>
      <dgm:spPr/>
      <dgm:t>
        <a:bodyPr/>
        <a:lstStyle/>
        <a:p>
          <a:endParaRPr lang="en-US"/>
        </a:p>
      </dgm:t>
    </dgm:pt>
    <dgm:pt modelId="{498BE27A-C670-4C37-92E0-81D1D74464A9}" type="sibTrans" cxnId="{44495372-5EEC-48E9-826C-7DF5A122F471}">
      <dgm:prSet/>
      <dgm:spPr/>
      <dgm:t>
        <a:bodyPr/>
        <a:lstStyle/>
        <a:p>
          <a:endParaRPr lang="en-US"/>
        </a:p>
      </dgm:t>
    </dgm:pt>
    <dgm:pt modelId="{7489BA1F-36F2-45FB-804E-8994733618E2}">
      <dgm:prSet custT="1"/>
      <dgm:spPr/>
      <dgm:t>
        <a:bodyPr/>
        <a:lstStyle/>
        <a:p>
          <a:pPr rtl="0"/>
          <a:r>
            <a:rPr lang="en-US" sz="1900" dirty="0">
              <a:latin typeface="Arial" pitchFamily="34" charset="0"/>
              <a:cs typeface="Arial" pitchFamily="34" charset="0"/>
            </a:rPr>
            <a:t>Google</a:t>
          </a:r>
        </a:p>
      </dgm:t>
    </dgm:pt>
    <dgm:pt modelId="{6665D797-684F-47ED-B05C-B80BF9F7BE31}" type="parTrans" cxnId="{69FACEB5-317A-48CB-B006-DC82FBF2CA33}">
      <dgm:prSet/>
      <dgm:spPr/>
      <dgm:t>
        <a:bodyPr/>
        <a:lstStyle/>
        <a:p>
          <a:endParaRPr lang="en-US"/>
        </a:p>
      </dgm:t>
    </dgm:pt>
    <dgm:pt modelId="{5402CDFE-0862-46D9-98BD-731B2EEA8113}" type="sibTrans" cxnId="{69FACEB5-317A-48CB-B006-DC82FBF2CA33}">
      <dgm:prSet/>
      <dgm:spPr/>
      <dgm:t>
        <a:bodyPr/>
        <a:lstStyle/>
        <a:p>
          <a:endParaRPr lang="en-US"/>
        </a:p>
      </dgm:t>
    </dgm:pt>
    <dgm:pt modelId="{F3595230-9A47-447C-B087-35684F526432}" type="pres">
      <dgm:prSet presAssocID="{15BCCF8C-3B7D-429D-A69A-97269AB8849E}" presName="compositeShape" presStyleCnt="0">
        <dgm:presLayoutVars>
          <dgm:chMax val="7"/>
          <dgm:dir/>
          <dgm:resizeHandles val="exact"/>
        </dgm:presLayoutVars>
      </dgm:prSet>
      <dgm:spPr/>
    </dgm:pt>
    <dgm:pt modelId="{447FBDA6-8F97-4D66-BAB8-9D67C6724B68}" type="pres">
      <dgm:prSet presAssocID="{BE16EAF4-D2AC-44A6-A9BA-4C60E30613E7}" presName="circ1" presStyleLbl="vennNode1" presStyleIdx="0" presStyleCnt="2" custLinFactNeighborX="-298" custLinFactNeighborY="273"/>
      <dgm:spPr/>
    </dgm:pt>
    <dgm:pt modelId="{FFF42602-882D-4596-89C1-6D355F5E449B}" type="pres">
      <dgm:prSet presAssocID="{BE16EAF4-D2AC-44A6-A9BA-4C60E30613E7}" presName="circ1Tx" presStyleLbl="revTx" presStyleIdx="0" presStyleCnt="0">
        <dgm:presLayoutVars>
          <dgm:chMax val="0"/>
          <dgm:chPref val="0"/>
          <dgm:bulletEnabled val="1"/>
        </dgm:presLayoutVars>
      </dgm:prSet>
      <dgm:spPr/>
    </dgm:pt>
    <dgm:pt modelId="{2CF8DF3B-FB86-46DA-B1BF-E4D496EA2AE0}" type="pres">
      <dgm:prSet presAssocID="{3A674945-3E1E-411D-8C7F-1CE8A157ACC2}" presName="circ2" presStyleLbl="vennNode1" presStyleIdx="1" presStyleCnt="2"/>
      <dgm:spPr/>
    </dgm:pt>
    <dgm:pt modelId="{B54B17AC-031C-4EC2-AE43-346FE571D6EC}" type="pres">
      <dgm:prSet presAssocID="{3A674945-3E1E-411D-8C7F-1CE8A157ACC2}" presName="circ2Tx" presStyleLbl="revTx" presStyleIdx="0" presStyleCnt="0">
        <dgm:presLayoutVars>
          <dgm:chMax val="0"/>
          <dgm:chPref val="0"/>
          <dgm:bulletEnabled val="1"/>
        </dgm:presLayoutVars>
      </dgm:prSet>
      <dgm:spPr/>
    </dgm:pt>
  </dgm:ptLst>
  <dgm:cxnLst>
    <dgm:cxn modelId="{635E1002-C3C1-49DE-BD4C-1CBAC70E07DA}" srcId="{3A674945-3E1E-411D-8C7F-1CE8A157ACC2}" destId="{C82957D8-D478-446E-834F-73DC84FD7BB2}" srcOrd="4" destOrd="0" parTransId="{93BFE12E-82FF-4BF0-9C7C-9F788A193AED}" sibTransId="{F031C8C4-3512-4387-A251-39F25EEC1C5A}"/>
    <dgm:cxn modelId="{9890EC02-4C6D-4526-B733-50CE2B49932B}" type="presOf" srcId="{D4DD1BDD-1FA2-47FD-ADB3-2DCE39EF08D3}" destId="{447FBDA6-8F97-4D66-BAB8-9D67C6724B68}" srcOrd="0" destOrd="5" presId="urn:microsoft.com/office/officeart/2005/8/layout/venn1"/>
    <dgm:cxn modelId="{0DC0DA0D-8A67-40AD-A0FB-B754AE623D4E}" srcId="{AF319215-0411-4319-AC7E-DDA3B9DF3B71}" destId="{B58C7531-A12D-4483-8260-F50D8C52FD83}" srcOrd="1" destOrd="0" parTransId="{C435E0FE-D6A4-43FA-BC08-DB6987860638}" sibTransId="{7AD1648A-8620-43F9-9DD9-B97CEF6F0CFB}"/>
    <dgm:cxn modelId="{FAFB7A10-B31E-4952-BFE0-5E2463A1EE18}" type="presOf" srcId="{C82957D8-D478-446E-834F-73DC84FD7BB2}" destId="{B54B17AC-031C-4EC2-AE43-346FE571D6EC}" srcOrd="1" destOrd="5" presId="urn:microsoft.com/office/officeart/2005/8/layout/venn1"/>
    <dgm:cxn modelId="{2F17371A-A765-4885-9530-B2D4C4093D1D}" type="presOf" srcId="{C9B5E192-23D5-446E-986C-5E0C642ACCDC}" destId="{FFF42602-882D-4596-89C1-6D355F5E449B}" srcOrd="1" destOrd="7" presId="urn:microsoft.com/office/officeart/2005/8/layout/venn1"/>
    <dgm:cxn modelId="{60C61B20-A9EA-4E85-A8EE-F2B69A7FB541}" type="presOf" srcId="{2A0D7235-0132-4E39-9CA8-40EC71BAFD14}" destId="{FFF42602-882D-4596-89C1-6D355F5E449B}" srcOrd="1" destOrd="8" presId="urn:microsoft.com/office/officeart/2005/8/layout/venn1"/>
    <dgm:cxn modelId="{41B4D822-EDC8-4043-BC30-AAC4208299B1}" type="presOf" srcId="{D4DD1BDD-1FA2-47FD-ADB3-2DCE39EF08D3}" destId="{FFF42602-882D-4596-89C1-6D355F5E449B}" srcOrd="1" destOrd="5" presId="urn:microsoft.com/office/officeart/2005/8/layout/venn1"/>
    <dgm:cxn modelId="{7E2F7828-4EE0-409E-9EC7-B4B18864E395}" srcId="{3A674945-3E1E-411D-8C7F-1CE8A157ACC2}" destId="{355C2A20-5B2C-407F-9D45-1F84800CB86B}" srcOrd="1" destOrd="0" parTransId="{33BD5D2D-C334-4FAE-B692-5E7D9F1050C2}" sibTransId="{3569677F-BA2B-490B-8128-25B43A75FFDB}"/>
    <dgm:cxn modelId="{0F4CE233-91DB-4B26-B55A-BF3C22011BF3}" srcId="{BE16EAF4-D2AC-44A6-A9BA-4C60E30613E7}" destId="{2A0D7235-0132-4E39-9CA8-40EC71BAFD14}" srcOrd="3" destOrd="0" parTransId="{1AEA2D95-E178-4A18-A94F-50701EB16BCF}" sibTransId="{01D66082-B356-4823-84A5-E494FC7D8019}"/>
    <dgm:cxn modelId="{B6240534-4EDB-434C-A05A-3CF674B3BD95}" type="presOf" srcId="{75779B02-B4AF-4AC0-9D30-035581C81F5F}" destId="{B54B17AC-031C-4EC2-AE43-346FE571D6EC}" srcOrd="1" destOrd="4" presId="urn:microsoft.com/office/officeart/2005/8/layout/venn1"/>
    <dgm:cxn modelId="{25355A39-BC5F-4143-BB46-F1841EFCA831}" type="presOf" srcId="{3A674945-3E1E-411D-8C7F-1CE8A157ACC2}" destId="{2CF8DF3B-FB86-46DA-B1BF-E4D496EA2AE0}" srcOrd="0" destOrd="0" presId="urn:microsoft.com/office/officeart/2005/8/layout/venn1"/>
    <dgm:cxn modelId="{5867283D-87A5-4F25-BA67-F47800839A46}" srcId="{3A674945-3E1E-411D-8C7F-1CE8A157ACC2}" destId="{75779B02-B4AF-4AC0-9D30-035581C81F5F}" srcOrd="3" destOrd="0" parTransId="{CCEC9414-093D-4106-9332-78CC2C874472}" sibTransId="{37C4B3A9-6A62-441A-84F4-1BE087F6C37C}"/>
    <dgm:cxn modelId="{ED55233F-276F-45DF-80B1-7F2EBAAC56DC}" type="presOf" srcId="{15BCCF8C-3B7D-429D-A69A-97269AB8849E}" destId="{F3595230-9A47-447C-B087-35684F526432}" srcOrd="0" destOrd="0" presId="urn:microsoft.com/office/officeart/2005/8/layout/venn1"/>
    <dgm:cxn modelId="{CD93DD61-D59A-4508-994D-47B99D60C1EC}" srcId="{BE16EAF4-D2AC-44A6-A9BA-4C60E30613E7}" destId="{C9B5E192-23D5-446E-986C-5E0C642ACCDC}" srcOrd="2" destOrd="0" parTransId="{1D6AC08B-FCBA-4873-AA9E-C97F4E0166B9}" sibTransId="{12374E0D-B919-438C-89FB-CE3801FC0DE3}"/>
    <dgm:cxn modelId="{CC7B5664-2151-45FC-9FA3-02CD375AC932}" type="presOf" srcId="{7489BA1F-36F2-45FB-804E-8994733618E2}" destId="{FFF42602-882D-4596-89C1-6D355F5E449B}" srcOrd="1" destOrd="9" presId="urn:microsoft.com/office/officeart/2005/8/layout/venn1"/>
    <dgm:cxn modelId="{EB561A6A-D1B3-4189-928F-08A51F7266BB}" srcId="{3A674945-3E1E-411D-8C7F-1CE8A157ACC2}" destId="{2E108C96-E8F7-4952-860B-0F9DAB4BBCBB}" srcOrd="2" destOrd="0" parTransId="{A1F16B7F-01FA-459F-A772-9B7EC6D457E2}" sibTransId="{0D4B2E30-AEB4-46E3-BF15-03C015A0D078}"/>
    <dgm:cxn modelId="{A7F7CA4D-BAC7-4EA9-909E-77FC8847498F}" type="presOf" srcId="{75779B02-B4AF-4AC0-9D30-035581C81F5F}" destId="{2CF8DF3B-FB86-46DA-B1BF-E4D496EA2AE0}" srcOrd="0" destOrd="4" presId="urn:microsoft.com/office/officeart/2005/8/layout/venn1"/>
    <dgm:cxn modelId="{6C304170-B5D4-46B6-8DA2-80500C8E2AE5}" srcId="{AF319215-0411-4319-AC7E-DDA3B9DF3B71}" destId="{C613AEC6-297C-497E-ADF5-7536A4EA6574}" srcOrd="2" destOrd="0" parTransId="{F4BED60C-34D9-4A94-9A28-DBEF3E3F90E3}" sibTransId="{51B8EB73-742A-42CF-9A4B-212C765A98A6}"/>
    <dgm:cxn modelId="{2CDD5A51-7A5A-4B73-8144-3D556CD86C7C}" type="presOf" srcId="{B62EB9F7-3DDC-416E-B837-BA1048944F58}" destId="{B54B17AC-031C-4EC2-AE43-346FE571D6EC}" srcOrd="1" destOrd="1" presId="urn:microsoft.com/office/officeart/2005/8/layout/venn1"/>
    <dgm:cxn modelId="{59E72F72-CDF4-406A-9317-EB75E7ACCDE2}" type="presOf" srcId="{B58C7531-A12D-4483-8260-F50D8C52FD83}" destId="{FFF42602-882D-4596-89C1-6D355F5E449B}" srcOrd="1" destOrd="3" presId="urn:microsoft.com/office/officeart/2005/8/layout/venn1"/>
    <dgm:cxn modelId="{44495372-5EEC-48E9-826C-7DF5A122F471}" srcId="{AF319215-0411-4319-AC7E-DDA3B9DF3B71}" destId="{D4DD1BDD-1FA2-47FD-ADB3-2DCE39EF08D3}" srcOrd="3" destOrd="0" parTransId="{FF3346E1-393F-4874-8340-EA4E097C0B05}" sibTransId="{498BE27A-C670-4C37-92E0-81D1D74464A9}"/>
    <dgm:cxn modelId="{01A44A77-5780-4585-A0FF-C46243D16FFA}" type="presOf" srcId="{3A674945-3E1E-411D-8C7F-1CE8A157ACC2}" destId="{B54B17AC-031C-4EC2-AE43-346FE571D6EC}" srcOrd="1" destOrd="0" presId="urn:microsoft.com/office/officeart/2005/8/layout/venn1"/>
    <dgm:cxn modelId="{A585287B-9C1A-494E-BCFE-989F16D6CADB}" type="presOf" srcId="{355C2A20-5B2C-407F-9D45-1F84800CB86B}" destId="{2CF8DF3B-FB86-46DA-B1BF-E4D496EA2AE0}" srcOrd="0" destOrd="2" presId="urn:microsoft.com/office/officeart/2005/8/layout/venn1"/>
    <dgm:cxn modelId="{9E02FE7C-DD03-4439-A324-EDAABDAF0F28}" srcId="{15BCCF8C-3B7D-429D-A69A-97269AB8849E}" destId="{BE16EAF4-D2AC-44A6-A9BA-4C60E30613E7}" srcOrd="0" destOrd="0" parTransId="{A1B0BD9E-199C-44A3-84CC-6ED71A366103}" sibTransId="{9F84E3CE-AC34-4A31-81A8-A5E2AD191767}"/>
    <dgm:cxn modelId="{2440FE80-D6CB-4655-889F-AF77F39D1FBF}" type="presOf" srcId="{52A16F8F-4786-496F-BCB3-31B2F2D53EDB}" destId="{447FBDA6-8F97-4D66-BAB8-9D67C6724B68}" srcOrd="0" destOrd="2" presId="urn:microsoft.com/office/officeart/2005/8/layout/venn1"/>
    <dgm:cxn modelId="{1CE33784-BACD-4D0F-8B84-D69F7426DBD1}" type="presOf" srcId="{BE16EAF4-D2AC-44A6-A9BA-4C60E30613E7}" destId="{FFF42602-882D-4596-89C1-6D355F5E449B}" srcOrd="1" destOrd="0" presId="urn:microsoft.com/office/officeart/2005/8/layout/venn1"/>
    <dgm:cxn modelId="{83EE6387-E5CD-485C-95F3-79AE8DA846B3}" srcId="{BE16EAF4-D2AC-44A6-A9BA-4C60E30613E7}" destId="{AF319215-0411-4319-AC7E-DDA3B9DF3B71}" srcOrd="0" destOrd="0" parTransId="{22AE4A36-DA19-4B28-B764-67F4E6748549}" sibTransId="{A51F4120-A7B5-4F8B-A966-4F583E153297}"/>
    <dgm:cxn modelId="{40B69088-305C-4009-B128-FB879A6037C4}" type="presOf" srcId="{BE16EAF4-D2AC-44A6-A9BA-4C60E30613E7}" destId="{447FBDA6-8F97-4D66-BAB8-9D67C6724B68}" srcOrd="0" destOrd="0" presId="urn:microsoft.com/office/officeart/2005/8/layout/venn1"/>
    <dgm:cxn modelId="{A235AD93-BB24-4BE8-BD79-C5CD496C60C5}" srcId="{AF319215-0411-4319-AC7E-DDA3B9DF3B71}" destId="{52A16F8F-4786-496F-BCB3-31B2F2D53EDB}" srcOrd="0" destOrd="0" parTransId="{BDDCA7DD-04F4-42F9-8596-C2DA95956488}" sibTransId="{7C1CF60E-2767-40AC-BC97-AE80DAB8BD39}"/>
    <dgm:cxn modelId="{087C789C-25EF-4DBA-A814-496807926B8B}" type="presOf" srcId="{AF319215-0411-4319-AC7E-DDA3B9DF3B71}" destId="{FFF42602-882D-4596-89C1-6D355F5E449B}" srcOrd="1" destOrd="1" presId="urn:microsoft.com/office/officeart/2005/8/layout/venn1"/>
    <dgm:cxn modelId="{1B27A6A6-E57E-41A0-9EEA-1EC2CDDE2D98}" type="presOf" srcId="{AF319215-0411-4319-AC7E-DDA3B9DF3B71}" destId="{447FBDA6-8F97-4D66-BAB8-9D67C6724B68}" srcOrd="0" destOrd="1" presId="urn:microsoft.com/office/officeart/2005/8/layout/venn1"/>
    <dgm:cxn modelId="{28D39CAC-7DBD-437B-A8FE-61B7D03EE070}" type="presOf" srcId="{B58C7531-A12D-4483-8260-F50D8C52FD83}" destId="{447FBDA6-8F97-4D66-BAB8-9D67C6724B68}" srcOrd="0" destOrd="3" presId="urn:microsoft.com/office/officeart/2005/8/layout/venn1"/>
    <dgm:cxn modelId="{69FACEB5-317A-48CB-B006-DC82FBF2CA33}" srcId="{BE16EAF4-D2AC-44A6-A9BA-4C60E30613E7}" destId="{7489BA1F-36F2-45FB-804E-8994733618E2}" srcOrd="4" destOrd="0" parTransId="{6665D797-684F-47ED-B05C-B80BF9F7BE31}" sibTransId="{5402CDFE-0862-46D9-98BD-731B2EEA8113}"/>
    <dgm:cxn modelId="{DE9FFFBC-B69C-470E-A4EC-66D1F808AADC}" srcId="{BE16EAF4-D2AC-44A6-A9BA-4C60E30613E7}" destId="{3357D5A8-9DB7-4A27-AB27-41FD704741E4}" srcOrd="1" destOrd="0" parTransId="{109D8217-D4D1-4103-B5CF-D981A6D5734F}" sibTransId="{01C9EA7D-250C-49A1-A995-A4019701004B}"/>
    <dgm:cxn modelId="{C31E33BF-3647-478C-9152-82916510C5FE}" srcId="{3A674945-3E1E-411D-8C7F-1CE8A157ACC2}" destId="{B62EB9F7-3DDC-416E-B837-BA1048944F58}" srcOrd="0" destOrd="0" parTransId="{2AF8D97A-33EC-4AFC-AE1B-8703B8A394C6}" sibTransId="{2E499D91-BCA4-4C63-8ED3-74F7CA7DF2BB}"/>
    <dgm:cxn modelId="{91ECC8C5-FC4D-488F-B67C-EDDADAA36374}" type="presOf" srcId="{52A16F8F-4786-496F-BCB3-31B2F2D53EDB}" destId="{FFF42602-882D-4596-89C1-6D355F5E449B}" srcOrd="1" destOrd="2" presId="urn:microsoft.com/office/officeart/2005/8/layout/venn1"/>
    <dgm:cxn modelId="{224925C7-BF63-45A6-A5EE-A9208150908B}" srcId="{15BCCF8C-3B7D-429D-A69A-97269AB8849E}" destId="{3A674945-3E1E-411D-8C7F-1CE8A157ACC2}" srcOrd="1" destOrd="0" parTransId="{D5294869-1E43-482C-A056-31EC865F1759}" sibTransId="{89B09687-13D6-4CCD-AB98-781DF7E2C759}"/>
    <dgm:cxn modelId="{B43B40C8-11FD-4039-9A7C-9ED4345AC312}" type="presOf" srcId="{B62EB9F7-3DDC-416E-B837-BA1048944F58}" destId="{2CF8DF3B-FB86-46DA-B1BF-E4D496EA2AE0}" srcOrd="0" destOrd="1" presId="urn:microsoft.com/office/officeart/2005/8/layout/venn1"/>
    <dgm:cxn modelId="{21A9F0CE-23F2-42BB-91E5-20B49127035D}" type="presOf" srcId="{3357D5A8-9DB7-4A27-AB27-41FD704741E4}" destId="{447FBDA6-8F97-4D66-BAB8-9D67C6724B68}" srcOrd="0" destOrd="6" presId="urn:microsoft.com/office/officeart/2005/8/layout/venn1"/>
    <dgm:cxn modelId="{1B24B6D6-4B04-4E34-B651-59C73CA23487}" type="presOf" srcId="{2E108C96-E8F7-4952-860B-0F9DAB4BBCBB}" destId="{2CF8DF3B-FB86-46DA-B1BF-E4D496EA2AE0}" srcOrd="0" destOrd="3" presId="urn:microsoft.com/office/officeart/2005/8/layout/venn1"/>
    <dgm:cxn modelId="{71C3C7D6-DFBE-4963-93D0-5ABF6361636D}" type="presOf" srcId="{2A0D7235-0132-4E39-9CA8-40EC71BAFD14}" destId="{447FBDA6-8F97-4D66-BAB8-9D67C6724B68}" srcOrd="0" destOrd="8" presId="urn:microsoft.com/office/officeart/2005/8/layout/venn1"/>
    <dgm:cxn modelId="{5BEBE6D8-C1CF-452B-9EAA-A9315C537EBD}" type="presOf" srcId="{C613AEC6-297C-497E-ADF5-7536A4EA6574}" destId="{FFF42602-882D-4596-89C1-6D355F5E449B}" srcOrd="1" destOrd="4" presId="urn:microsoft.com/office/officeart/2005/8/layout/venn1"/>
    <dgm:cxn modelId="{C9657CE3-526A-42C9-A288-50DDCDAD7168}" type="presOf" srcId="{C613AEC6-297C-497E-ADF5-7536A4EA6574}" destId="{447FBDA6-8F97-4D66-BAB8-9D67C6724B68}" srcOrd="0" destOrd="4" presId="urn:microsoft.com/office/officeart/2005/8/layout/venn1"/>
    <dgm:cxn modelId="{B764A8E3-DDCA-47B5-B08D-7F2D21F27A5B}" type="presOf" srcId="{C9B5E192-23D5-446E-986C-5E0C642ACCDC}" destId="{447FBDA6-8F97-4D66-BAB8-9D67C6724B68}" srcOrd="0" destOrd="7" presId="urn:microsoft.com/office/officeart/2005/8/layout/venn1"/>
    <dgm:cxn modelId="{73B8CAE5-28EE-4DA4-BAD2-2EB65558DE0F}" type="presOf" srcId="{C82957D8-D478-446E-834F-73DC84FD7BB2}" destId="{2CF8DF3B-FB86-46DA-B1BF-E4D496EA2AE0}" srcOrd="0" destOrd="5" presId="urn:microsoft.com/office/officeart/2005/8/layout/venn1"/>
    <dgm:cxn modelId="{9DA6FCE6-164A-41F6-A52F-5D376F81FABB}" type="presOf" srcId="{2E108C96-E8F7-4952-860B-0F9DAB4BBCBB}" destId="{B54B17AC-031C-4EC2-AE43-346FE571D6EC}" srcOrd="1" destOrd="3" presId="urn:microsoft.com/office/officeart/2005/8/layout/venn1"/>
    <dgm:cxn modelId="{BE876BEC-6803-44EB-8A2B-E4D2918C4B6E}" type="presOf" srcId="{7489BA1F-36F2-45FB-804E-8994733618E2}" destId="{447FBDA6-8F97-4D66-BAB8-9D67C6724B68}" srcOrd="0" destOrd="9" presId="urn:microsoft.com/office/officeart/2005/8/layout/venn1"/>
    <dgm:cxn modelId="{146F50F5-FDA4-4A78-8709-2B145C2A42EC}" type="presOf" srcId="{3357D5A8-9DB7-4A27-AB27-41FD704741E4}" destId="{FFF42602-882D-4596-89C1-6D355F5E449B}" srcOrd="1" destOrd="6" presId="urn:microsoft.com/office/officeart/2005/8/layout/venn1"/>
    <dgm:cxn modelId="{E6CE43F9-1355-4BA9-B744-E093B4CE808E}" type="presOf" srcId="{355C2A20-5B2C-407F-9D45-1F84800CB86B}" destId="{B54B17AC-031C-4EC2-AE43-346FE571D6EC}" srcOrd="1" destOrd="2" presId="urn:microsoft.com/office/officeart/2005/8/layout/venn1"/>
    <dgm:cxn modelId="{C61C309F-DF9F-44DA-8FD5-1A78994C47FB}" type="presParOf" srcId="{F3595230-9A47-447C-B087-35684F526432}" destId="{447FBDA6-8F97-4D66-BAB8-9D67C6724B68}" srcOrd="0" destOrd="0" presId="urn:microsoft.com/office/officeart/2005/8/layout/venn1"/>
    <dgm:cxn modelId="{8F1C0DA9-0A36-4126-B322-3683110C4815}" type="presParOf" srcId="{F3595230-9A47-447C-B087-35684F526432}" destId="{FFF42602-882D-4596-89C1-6D355F5E449B}" srcOrd="1" destOrd="0" presId="urn:microsoft.com/office/officeart/2005/8/layout/venn1"/>
    <dgm:cxn modelId="{D3280BAE-95D1-40FC-860F-64B19998F244}" type="presParOf" srcId="{F3595230-9A47-447C-B087-35684F526432}" destId="{2CF8DF3B-FB86-46DA-B1BF-E4D496EA2AE0}" srcOrd="2" destOrd="0" presId="urn:microsoft.com/office/officeart/2005/8/layout/venn1"/>
    <dgm:cxn modelId="{9981A5F3-3D8E-41C9-88A4-10C7CC400A2F}" type="presParOf" srcId="{F3595230-9A47-447C-B087-35684F526432}" destId="{B54B17AC-031C-4EC2-AE43-346FE571D6E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BDA6-8F97-4D66-BAB8-9D67C6724B68}">
      <dsp:nvSpPr>
        <dsp:cNvPr id="0" name=""/>
        <dsp:cNvSpPr/>
      </dsp:nvSpPr>
      <dsp:spPr>
        <a:xfrm>
          <a:off x="228609" y="24599"/>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rtl="0">
            <a:lnSpc>
              <a:spcPct val="90000"/>
            </a:lnSpc>
            <a:spcBef>
              <a:spcPct val="0"/>
            </a:spcBef>
            <a:spcAft>
              <a:spcPct val="35000"/>
            </a:spcAft>
            <a:buNone/>
          </a:pPr>
          <a:r>
            <a:rPr lang="en-US" sz="2000" b="1" u="sng" kern="1200" dirty="0">
              <a:latin typeface="Arial" pitchFamily="34" charset="0"/>
              <a:cs typeface="Arial" pitchFamily="34" charset="0"/>
            </a:rPr>
            <a:t>Know about your job  and the interviewer</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Resources</a:t>
          </a:r>
        </a:p>
        <a:p>
          <a:pPr marL="342900" lvl="2"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Career Services</a:t>
          </a:r>
        </a:p>
        <a:p>
          <a:pPr marL="342900" lvl="2"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Alumni database</a:t>
          </a:r>
        </a:p>
        <a:p>
          <a:pPr marL="342900" lvl="2"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Job postings	</a:t>
          </a:r>
        </a:p>
        <a:p>
          <a:pPr marL="342900" lvl="2"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LinkedIn/Facebook..</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Talk to alums </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Attend workshops</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Company website</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Google</a:t>
          </a:r>
        </a:p>
      </dsp:txBody>
      <dsp:txXfrm>
        <a:off x="857175" y="555404"/>
        <a:ext cx="2595368" cy="3439731"/>
      </dsp:txXfrm>
    </dsp:sp>
    <dsp:sp modelId="{2CF8DF3B-FB86-46DA-B1BF-E4D496EA2AE0}">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rtl="0">
            <a:lnSpc>
              <a:spcPct val="90000"/>
            </a:lnSpc>
            <a:spcBef>
              <a:spcPct val="0"/>
            </a:spcBef>
            <a:spcAft>
              <a:spcPct val="35000"/>
            </a:spcAft>
            <a:buNone/>
          </a:pPr>
          <a:r>
            <a:rPr lang="en-US" sz="2000" b="1" u="sng" kern="1200" dirty="0">
              <a:latin typeface="Arial" pitchFamily="34" charset="0"/>
              <a:cs typeface="Arial" pitchFamily="34" charset="0"/>
            </a:rPr>
            <a:t>Know yourself</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strengths</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weaknesses</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professional interests</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passion</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resume</a:t>
          </a:r>
        </a:p>
      </dsp:txBody>
      <dsp:txXfrm>
        <a:off x="4763642" y="543115"/>
        <a:ext cx="2595368" cy="34397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64" tIns="46581" rIns="93164" bIns="46581" rtlCol="0"/>
          <a:lstStyle>
            <a:lvl1pPr algn="l">
              <a:defRPr sz="1300"/>
            </a:lvl1pPr>
          </a:lstStyle>
          <a:p>
            <a:endParaRPr lang="en-US" dirty="0"/>
          </a:p>
        </p:txBody>
      </p:sp>
      <p:sp>
        <p:nvSpPr>
          <p:cNvPr id="3" name="Date Placeholder 2"/>
          <p:cNvSpPr>
            <a:spLocks noGrp="1"/>
          </p:cNvSpPr>
          <p:nvPr>
            <p:ph type="dt" sz="quarter" idx="1"/>
          </p:nvPr>
        </p:nvSpPr>
        <p:spPr>
          <a:xfrm>
            <a:off x="3970940" y="0"/>
            <a:ext cx="3037840" cy="461804"/>
          </a:xfrm>
          <a:prstGeom prst="rect">
            <a:avLst/>
          </a:prstGeom>
        </p:spPr>
        <p:txBody>
          <a:bodyPr vert="horz" lIns="93164" tIns="46581" rIns="93164" bIns="46581" rtlCol="0"/>
          <a:lstStyle>
            <a:lvl1pPr algn="r">
              <a:defRPr sz="1300"/>
            </a:lvl1pPr>
          </a:lstStyle>
          <a:p>
            <a:fld id="{77FD748A-F1DE-4B3A-AB64-60C6E647B3B5}" type="datetimeFigureOut">
              <a:rPr lang="en-US" smtClean="0"/>
              <a:pPr/>
              <a:t>9/26/2023</a:t>
            </a:fld>
            <a:endParaRPr lang="en-US" dirty="0"/>
          </a:p>
        </p:txBody>
      </p:sp>
      <p:sp>
        <p:nvSpPr>
          <p:cNvPr id="4" name="Footer Placeholder 3"/>
          <p:cNvSpPr>
            <a:spLocks noGrp="1"/>
          </p:cNvSpPr>
          <p:nvPr>
            <p:ph type="ftr" sz="quarter" idx="2"/>
          </p:nvPr>
        </p:nvSpPr>
        <p:spPr>
          <a:xfrm>
            <a:off x="1" y="8772670"/>
            <a:ext cx="3037840" cy="461804"/>
          </a:xfrm>
          <a:prstGeom prst="rect">
            <a:avLst/>
          </a:prstGeom>
        </p:spPr>
        <p:txBody>
          <a:bodyPr vert="horz" lIns="93164" tIns="46581" rIns="93164" bIns="4658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40" y="8772670"/>
            <a:ext cx="3037840" cy="461804"/>
          </a:xfrm>
          <a:prstGeom prst="rect">
            <a:avLst/>
          </a:prstGeom>
        </p:spPr>
        <p:txBody>
          <a:bodyPr vert="horz" lIns="93164" tIns="46581" rIns="93164" bIns="46581" rtlCol="0" anchor="b"/>
          <a:lstStyle>
            <a:lvl1pPr algn="r">
              <a:defRPr sz="1300"/>
            </a:lvl1pPr>
          </a:lstStyle>
          <a:p>
            <a:fld id="{29A036C6-9013-487B-86CF-659BDBC862BA}" type="slidenum">
              <a:rPr lang="en-US" smtClean="0"/>
              <a:pPr/>
              <a:t>‹#›</a:t>
            </a:fld>
            <a:endParaRPr lang="en-US" dirty="0"/>
          </a:p>
        </p:txBody>
      </p:sp>
    </p:spTree>
    <p:extLst>
      <p:ext uri="{BB962C8B-B14F-4D97-AF65-F5344CB8AC3E}">
        <p14:creationId xmlns:p14="http://schemas.microsoft.com/office/powerpoint/2010/main" val="1986301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64" tIns="46581" rIns="93164" bIns="46581" rtlCol="0"/>
          <a:lstStyle>
            <a:lvl1pPr algn="l">
              <a:defRPr sz="1300"/>
            </a:lvl1pPr>
          </a:lstStyle>
          <a:p>
            <a:endParaRPr lang="en-US" dirty="0"/>
          </a:p>
        </p:txBody>
      </p:sp>
      <p:sp>
        <p:nvSpPr>
          <p:cNvPr id="3" name="Date Placeholder 2"/>
          <p:cNvSpPr>
            <a:spLocks noGrp="1"/>
          </p:cNvSpPr>
          <p:nvPr>
            <p:ph type="dt" idx="1"/>
          </p:nvPr>
        </p:nvSpPr>
        <p:spPr>
          <a:xfrm>
            <a:off x="3970940" y="0"/>
            <a:ext cx="3037840" cy="461804"/>
          </a:xfrm>
          <a:prstGeom prst="rect">
            <a:avLst/>
          </a:prstGeom>
        </p:spPr>
        <p:txBody>
          <a:bodyPr vert="horz" lIns="93164" tIns="46581" rIns="93164" bIns="46581" rtlCol="0"/>
          <a:lstStyle>
            <a:lvl1pPr algn="r">
              <a:defRPr sz="1300"/>
            </a:lvl1pPr>
          </a:lstStyle>
          <a:p>
            <a:fld id="{6F481C7E-2852-49C7-8A01-0934C984C326}" type="datetimeFigureOut">
              <a:rPr lang="en-US" smtClean="0"/>
              <a:pPr/>
              <a:t>9/26/2023</a:t>
            </a:fld>
            <a:endParaRPr lang="en-US" dirty="0"/>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3164" tIns="46581" rIns="93164" bIns="46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37840" cy="461804"/>
          </a:xfrm>
          <a:prstGeom prst="rect">
            <a:avLst/>
          </a:prstGeom>
        </p:spPr>
        <p:txBody>
          <a:bodyPr vert="horz" lIns="93164" tIns="46581" rIns="93164" bIns="4658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0" y="8772670"/>
            <a:ext cx="3037840" cy="461804"/>
          </a:xfrm>
          <a:prstGeom prst="rect">
            <a:avLst/>
          </a:prstGeom>
        </p:spPr>
        <p:txBody>
          <a:bodyPr vert="horz" lIns="93164" tIns="46581" rIns="93164" bIns="46581" rtlCol="0" anchor="b"/>
          <a:lstStyle>
            <a:lvl1pPr algn="r">
              <a:defRPr sz="1300"/>
            </a:lvl1pPr>
          </a:lstStyle>
          <a:p>
            <a:fld id="{7D9D6747-2706-48B0-9B3B-7BFC87D901CC}" type="slidenum">
              <a:rPr lang="en-US" smtClean="0"/>
              <a:pPr/>
              <a:t>‹#›</a:t>
            </a:fld>
            <a:endParaRPr lang="en-US" dirty="0"/>
          </a:p>
        </p:txBody>
      </p:sp>
    </p:spTree>
    <p:extLst>
      <p:ext uri="{BB962C8B-B14F-4D97-AF65-F5344CB8AC3E}">
        <p14:creationId xmlns:p14="http://schemas.microsoft.com/office/powerpoint/2010/main" val="111517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830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533400"/>
          </a:xfrm>
          <a:solidFill>
            <a:srgbClr val="002060"/>
          </a:solidFill>
        </p:spPr>
        <p:txBody>
          <a:bodyPr>
            <a:noAutofit/>
          </a:bodyPr>
          <a:lstStyle>
            <a:lvl1pPr marL="120650" indent="0" algn="l">
              <a:defRPr sz="2400">
                <a:solidFill>
                  <a:schemeClr val="bg1"/>
                </a:solidFill>
                <a:latin typeface="Arial" pitchFamily="34" charset="0"/>
                <a:cs typeface="Arial" pitchFamily="34" charset="0"/>
              </a:defRPr>
            </a:lvl1pPr>
          </a:lstStyle>
          <a:p>
            <a:r>
              <a:rPr lang="en-US" dirty="0"/>
              <a:t>Control Assumptions</a:t>
            </a:r>
          </a:p>
        </p:txBody>
      </p:sp>
      <p:sp>
        <p:nvSpPr>
          <p:cNvPr id="3" name="Content Placeholder 2"/>
          <p:cNvSpPr>
            <a:spLocks noGrp="1"/>
          </p:cNvSpPr>
          <p:nvPr>
            <p:ph idx="1"/>
          </p:nvPr>
        </p:nvSpPr>
        <p:spPr>
          <a:xfrm>
            <a:off x="228600" y="1112837"/>
            <a:ext cx="8763000" cy="51355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A19EA2-06B6-47A1-B7D7-AEE1165C062B}"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Content Placeholder 2"/>
          <p:cNvSpPr>
            <a:spLocks noGrp="1"/>
          </p:cNvSpPr>
          <p:nvPr>
            <p:ph idx="13"/>
          </p:nvPr>
        </p:nvSpPr>
        <p:spPr>
          <a:xfrm>
            <a:off x="0" y="533400"/>
            <a:ext cx="9144000" cy="381000"/>
          </a:xfrm>
          <a:solidFill>
            <a:srgbClr val="002060"/>
          </a:solidFill>
        </p:spPr>
        <p:txBody>
          <a:bodyPr>
            <a:normAutofit/>
          </a:bodyPr>
          <a:lstStyle>
            <a:lvl1pPr marL="120650" indent="0">
              <a:buNone/>
              <a:defRPr sz="180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C340A684-DF59-4EEB-B141-ACD1AC342D1D}" type="slidenum">
              <a:rPr lang="en-US" smtClean="0"/>
              <a:pPr/>
              <a:t>‹#›</a:t>
            </a:fld>
            <a:endParaRPr lang="en-US" dirty="0"/>
          </a:p>
        </p:txBody>
      </p:sp>
      <p:sp>
        <p:nvSpPr>
          <p:cNvPr id="5" name="Title 1"/>
          <p:cNvSpPr>
            <a:spLocks noGrp="1"/>
          </p:cNvSpPr>
          <p:nvPr>
            <p:ph type="title"/>
          </p:nvPr>
        </p:nvSpPr>
        <p:spPr>
          <a:xfrm>
            <a:off x="0" y="0"/>
            <a:ext cx="9144000" cy="533400"/>
          </a:xfrm>
          <a:solidFill>
            <a:schemeClr val="accent3">
              <a:lumMod val="50000"/>
            </a:schemeClr>
          </a:solidFill>
        </p:spPr>
        <p:txBody>
          <a:bodyPr>
            <a:noAutofit/>
          </a:bodyPr>
          <a:lstStyle>
            <a:lvl1pPr marL="120650" indent="0" algn="l">
              <a:defRPr sz="2400">
                <a:solidFill>
                  <a:schemeClr val="bg1"/>
                </a:solidFill>
                <a:latin typeface="Arial" pitchFamily="34" charset="0"/>
                <a:cs typeface="Arial" pitchFamily="34" charset="0"/>
              </a:defRPr>
            </a:lvl1pPr>
          </a:lstStyle>
          <a:p>
            <a:endParaRPr lang="en-US" dirty="0"/>
          </a:p>
        </p:txBody>
      </p:sp>
      <p:cxnSp>
        <p:nvCxnSpPr>
          <p:cNvPr id="7" name="Straight Connector 6"/>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BBBAC9-805F-4A60-B324-3FF5178B6B2A}"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F7FDB1-3875-43ED-87B1-64E39B4D902E}"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FB5B8C-AB05-4B6B-939A-2729D7C048FB}"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3C1A5F9-7F37-410F-9B02-379F63E617E5}" type="datetime1">
              <a:rPr lang="en-US" smtClean="0"/>
              <a:pPr/>
              <a:t>9/26/2023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81DC628-B29A-4A50-8901-C0D8504A6CA4}" type="datetime1">
              <a:rPr lang="en-US" smtClean="0"/>
              <a:pPr/>
              <a:t>9/26/2023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A12C2E-8B29-4EF5-ACF8-08E92400A780}"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10DEE6-73A7-4B93-B282-7E2FA5EF6889}"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077008-B9F8-446D-8C54-B1F5A6EEA978}"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0A9D4D-A285-4D9B-82BE-C5ECAF6D415C}"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FC070F23-8AC6-4665-85F6-16AB3C7F114F}"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FF00"/>
          </a:solidFill>
        </p:spPr>
        <p:txBody>
          <a:bodyPr wrap="square" rtlCol="0">
            <a:spAutoFit/>
          </a:bodyPr>
          <a:lstStyle/>
          <a:p>
            <a:r>
              <a:rPr lang="en-US" sz="2400" dirty="0">
                <a:solidFill>
                  <a:schemeClr val="tx1"/>
                </a:solidFill>
              </a:rPr>
              <a:t>Table of contents</a:t>
            </a:r>
          </a:p>
        </p:txBody>
      </p:sp>
      <p:sp>
        <p:nvSpPr>
          <p:cNvPr id="9" name="Rectangle 8"/>
          <p:cNvSpPr>
            <a:spLocks noChangeArrowheads="1"/>
          </p:cNvSpPr>
          <p:nvPr userDrawn="1"/>
        </p:nvSpPr>
        <p:spPr bwMode="auto">
          <a:xfrm>
            <a:off x="304800" y="685800"/>
            <a:ext cx="8382000" cy="3429000"/>
          </a:xfrm>
          <a:prstGeom prst="rect">
            <a:avLst/>
          </a:prstGeom>
          <a:noFill/>
          <a:ln w="9525">
            <a:noFill/>
            <a:miter lim="800000"/>
            <a:headEnd/>
            <a:tailEnd/>
          </a:ln>
        </p:spPr>
        <p:txBody>
          <a:bodyPr numCol="2"/>
          <a:lstStyle/>
          <a:p>
            <a:pPr>
              <a:spcBef>
                <a:spcPct val="20000"/>
              </a:spcBef>
              <a:defRPr/>
            </a:pPr>
            <a:r>
              <a:rPr lang="en-US" sz="1400" b="1" dirty="0">
                <a:solidFill>
                  <a:schemeClr val="tx2"/>
                </a:solidFill>
                <a:latin typeface="Arial" charset="0"/>
              </a:rPr>
              <a:t>SECTION 1: Introduction to corporate</a:t>
            </a:r>
            <a:r>
              <a:rPr lang="en-US" sz="1400" b="1" baseline="0" dirty="0">
                <a:solidFill>
                  <a:schemeClr val="tx2"/>
                </a:solidFill>
                <a:latin typeface="Arial" charset="0"/>
              </a:rPr>
              <a:t> s</a:t>
            </a:r>
            <a:r>
              <a:rPr lang="en-US" sz="1400" b="1" dirty="0">
                <a:solidFill>
                  <a:schemeClr val="tx2"/>
                </a:solidFill>
                <a:latin typeface="Arial" charset="0"/>
              </a:rPr>
              <a:t>tructures</a:t>
            </a: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 2: Business reading 101</a:t>
            </a:r>
          </a:p>
          <a:p>
            <a:pPr>
              <a:spcBef>
                <a:spcPct val="20000"/>
              </a:spcBef>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3: Welcome</a:t>
            </a:r>
            <a:r>
              <a:rPr lang="en-US" sz="1400" b="1" baseline="0" dirty="0">
                <a:solidFill>
                  <a:schemeClr val="tx2"/>
                </a:solidFill>
                <a:latin typeface="Arial" charset="0"/>
              </a:rPr>
              <a:t> to accounting</a:t>
            </a: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4: Corporate</a:t>
            </a:r>
            <a:r>
              <a:rPr lang="en-US" sz="1400" b="1" baseline="0" dirty="0">
                <a:solidFill>
                  <a:schemeClr val="tx2"/>
                </a:solidFill>
                <a:latin typeface="Arial" charset="0"/>
              </a:rPr>
              <a:t> finance basics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a:spcBef>
                <a:spcPct val="20000"/>
              </a:spcBef>
              <a:defRPr/>
            </a:pPr>
            <a:r>
              <a:rPr lang="en-US" sz="1400" b="1" dirty="0">
                <a:solidFill>
                  <a:schemeClr val="tx2"/>
                </a:solidFill>
                <a:latin typeface="Arial" charset="0"/>
              </a:rPr>
              <a:t>SECTION 5: Getting ready</a:t>
            </a:r>
            <a:r>
              <a:rPr lang="en-US" sz="1400" b="1" baseline="0" dirty="0">
                <a:solidFill>
                  <a:schemeClr val="tx2"/>
                </a:solidFill>
                <a:latin typeface="Arial" charset="0"/>
              </a:rPr>
              <a:t> for interviews</a:t>
            </a:r>
            <a:endParaRPr lang="en-US" sz="1400" b="0" dirty="0">
              <a:solidFill>
                <a:schemeClr val="tx2"/>
              </a:solidFill>
              <a:latin typeface="Arial" charset="0"/>
            </a:endParaRP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a:t>
            </a:r>
            <a:r>
              <a:rPr lang="en-US" sz="1400" b="1" baseline="0" dirty="0">
                <a:solidFill>
                  <a:schemeClr val="tx2"/>
                </a:solidFill>
                <a:latin typeface="Arial" charset="0"/>
              </a:rPr>
              <a:t> 6: Before the interview – getting noticed</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7: Post-seminar resources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8: Business glossary</a:t>
            </a:r>
            <a:endParaRPr lang="en-US" sz="1400" b="1" dirty="0">
              <a:solidFill>
                <a:schemeClr val="tx2"/>
              </a:solidFill>
              <a:latin typeface="Arial" charset="0"/>
            </a:endParaRPr>
          </a:p>
          <a:p>
            <a:pPr>
              <a:spcBef>
                <a:spcPct val="20000"/>
              </a:spcBef>
              <a:defRPr/>
            </a:pPr>
            <a:endParaRPr lang="en-US" sz="1400" b="1" dirty="0">
              <a:solidFill>
                <a:schemeClr val="tx2"/>
              </a:solidFill>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F3FE4B46-D81E-4150-8FF0-25C52913FFF9}" type="datetime1">
              <a:rPr lang="en-US" smtClean="0"/>
              <a:pPr>
                <a:defRPr/>
              </a:pPr>
              <a:t>9/26/2023</a:t>
            </a:fld>
            <a:endParaRPr lang="en-US" dirty="0"/>
          </a:p>
        </p:txBody>
      </p:sp>
      <p:sp>
        <p:nvSpPr>
          <p:cNvPr id="3"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7180-63C5-4E69-8D67-E3891E146A3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84DED7-997E-4DAE-9300-5E7C2F0E37D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247C0-D904-40EA-8D32-13E82508C809}"/>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5" name="Footer Placeholder 4">
            <a:extLst>
              <a:ext uri="{FF2B5EF4-FFF2-40B4-BE49-F238E27FC236}">
                <a16:creationId xmlns:a16="http://schemas.microsoft.com/office/drawing/2014/main" id="{050EED94-3B64-4F15-ACE4-37299E6C63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4E5FD2-EFC8-4A21-B277-B9898C5C8620}"/>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3532729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D7E3-4ECF-4513-A9D9-79527ABDCD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8A6A3-8903-4522-ADFA-531A377F7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395E4-328D-47E2-8555-D5212C9AD4A3}"/>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5" name="Footer Placeholder 4">
            <a:extLst>
              <a:ext uri="{FF2B5EF4-FFF2-40B4-BE49-F238E27FC236}">
                <a16:creationId xmlns:a16="http://schemas.microsoft.com/office/drawing/2014/main" id="{AF18CF8A-1517-4215-B41F-0DEAAEEFDA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E17DD3-B66C-43CF-AE63-E6D4304E6C76}"/>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240085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DDA5-8702-4BB4-B650-83B4D74CB5F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D2F2A1-02D1-46DC-9440-E18A2A40087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67248-1386-4E64-896A-067466534816}"/>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5" name="Footer Placeholder 4">
            <a:extLst>
              <a:ext uri="{FF2B5EF4-FFF2-40B4-BE49-F238E27FC236}">
                <a16:creationId xmlns:a16="http://schemas.microsoft.com/office/drawing/2014/main" id="{6C5E9646-827E-4D0C-8379-126216802C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9C4487-7DB6-4E03-829C-01E027E266CE}"/>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1986245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E4C3-2A3F-4274-8174-08D8245AF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28CDF-FECC-4DF6-A7E9-E3168B12A55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944D80-6524-48F7-A890-941C3FAB2BE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164176-AB4D-4881-BF17-D80F1D12BC7D}"/>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6" name="Footer Placeholder 5">
            <a:extLst>
              <a:ext uri="{FF2B5EF4-FFF2-40B4-BE49-F238E27FC236}">
                <a16:creationId xmlns:a16="http://schemas.microsoft.com/office/drawing/2014/main" id="{FBB1A6D0-DE98-4723-990E-59EFC39570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F004C7-783C-4F7B-BE8B-57FE40E3D093}"/>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3772022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A43B-1389-4E22-9C98-12695056EA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F02342-A1E7-4811-AF0D-AE3335F4C72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6F62-3593-432C-A7F0-D2F50C4B58D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A28A4F-38DB-47EE-B8C2-36D3EA54FDB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1F01D-5458-47A0-AEFC-DFDB046D8C4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1AF182-C448-49ED-973C-6C9585CBF81D}"/>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8" name="Footer Placeholder 7">
            <a:extLst>
              <a:ext uri="{FF2B5EF4-FFF2-40B4-BE49-F238E27FC236}">
                <a16:creationId xmlns:a16="http://schemas.microsoft.com/office/drawing/2014/main" id="{FB6F48DC-6A2F-4590-880C-7DC6D4484F5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394BA3-AE96-4150-A13E-57986446EB91}"/>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190294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5345-A907-4CFC-8877-2121AECDC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CB849C-143B-463D-9198-98391FBC86AA}"/>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4" name="Footer Placeholder 3">
            <a:extLst>
              <a:ext uri="{FF2B5EF4-FFF2-40B4-BE49-F238E27FC236}">
                <a16:creationId xmlns:a16="http://schemas.microsoft.com/office/drawing/2014/main" id="{0B87F645-C488-44A7-8EE7-FA65A72096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5109FE9-6B20-498C-9C45-92B704E43A63}"/>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1241840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4542-090E-492D-920D-E76DE61BAE60}"/>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3" name="Footer Placeholder 2">
            <a:extLst>
              <a:ext uri="{FF2B5EF4-FFF2-40B4-BE49-F238E27FC236}">
                <a16:creationId xmlns:a16="http://schemas.microsoft.com/office/drawing/2014/main" id="{AE5AE819-C26A-4561-A09C-F51EE28B21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63EB6D-87B4-4A38-9F66-3C75F4D3D14A}"/>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2005954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39E-9E2C-45CD-BB62-AB7067291C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1FCE49-0466-4AFA-A728-B105CBC75E0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76E7F-0226-4EF8-984F-C50B7DDA87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C1735-CB44-4EA3-B506-78BA667ABEBA}"/>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6" name="Footer Placeholder 5">
            <a:extLst>
              <a:ext uri="{FF2B5EF4-FFF2-40B4-BE49-F238E27FC236}">
                <a16:creationId xmlns:a16="http://schemas.microsoft.com/office/drawing/2014/main" id="{7F0294C7-88BE-4917-AD28-B594E51D6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9CF113-D2D5-453E-A8EB-B9053F919C87}"/>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3478333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3510-2AE8-4C6E-B5AF-FED5D555E8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C5918E-77C3-49B1-94BB-688DEAAA7D5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27EA54-100A-4F07-933F-C82594E644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F08D3-AA11-4408-8C6E-999434F692C9}"/>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6" name="Footer Placeholder 5">
            <a:extLst>
              <a:ext uri="{FF2B5EF4-FFF2-40B4-BE49-F238E27FC236}">
                <a16:creationId xmlns:a16="http://schemas.microsoft.com/office/drawing/2014/main" id="{6D5C07B5-4F70-41D8-A5AD-B7C32E44BD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4CA9C2-56FF-4830-8823-8C5046FF5525}"/>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6267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68E2F6E-B16A-48BE-9972-F9C33E773839}"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solidFill>
        </p:spPr>
        <p:txBody>
          <a:bodyPr wrap="square" rtlCol="0">
            <a:spAutoFit/>
          </a:bodyPr>
          <a:lstStyle/>
          <a:p>
            <a:r>
              <a:rPr lang="en-US" sz="2400" dirty="0">
                <a:solidFill>
                  <a:schemeClr val="bg1"/>
                </a:solidFill>
              </a:rPr>
              <a:t>Welcome to accounting</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064C-D326-47EB-8A1E-FD2C8F49B7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EBF986-5FCE-4C7D-8B35-346D81A686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66EDA-56C6-43F0-8A39-E607544BEED9}"/>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5" name="Footer Placeholder 4">
            <a:extLst>
              <a:ext uri="{FF2B5EF4-FFF2-40B4-BE49-F238E27FC236}">
                <a16:creationId xmlns:a16="http://schemas.microsoft.com/office/drawing/2014/main" id="{6429C1C9-3B6A-4EA8-BEC6-67F931E4BA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9BBABB-1A44-4579-B35F-DA14DF75092E}"/>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2391485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93BDA-E29D-4B13-B807-ADA9FC106F1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830E4-79AA-4A9B-AC83-199FEA102A9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CD346-17DD-44C7-9E9F-A6C1A165C6A4}"/>
              </a:ext>
            </a:extLst>
          </p:cNvPr>
          <p:cNvSpPr>
            <a:spLocks noGrp="1"/>
          </p:cNvSpPr>
          <p:nvPr>
            <p:ph type="dt" sz="half" idx="10"/>
          </p:nvPr>
        </p:nvSpPr>
        <p:spPr/>
        <p:txBody>
          <a:bodyPr/>
          <a:lstStyle/>
          <a:p>
            <a:fld id="{EBC88ABF-BE55-4BC0-B421-77B193F38F86}" type="datetimeFigureOut">
              <a:rPr lang="en-US" smtClean="0"/>
              <a:t>9/26/2023</a:t>
            </a:fld>
            <a:endParaRPr lang="en-US" dirty="0"/>
          </a:p>
        </p:txBody>
      </p:sp>
      <p:sp>
        <p:nvSpPr>
          <p:cNvPr id="5" name="Footer Placeholder 4">
            <a:extLst>
              <a:ext uri="{FF2B5EF4-FFF2-40B4-BE49-F238E27FC236}">
                <a16:creationId xmlns:a16="http://schemas.microsoft.com/office/drawing/2014/main" id="{258A180C-F187-4A57-8329-D78E9938D9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1C1D29-6B91-408D-955C-568390D7FDA8}"/>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133467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68" name="Footer Placeholder 2">
            <a:extLst>
              <a:ext uri="{FF2B5EF4-FFF2-40B4-BE49-F238E27FC236}">
                <a16:creationId xmlns:a16="http://schemas.microsoft.com/office/drawing/2014/main" id="{AC37EE9F-4BF1-4DCB-A95D-4E32F5508750}"/>
              </a:ext>
            </a:extLst>
          </p:cNvPr>
          <p:cNvSpPr txBox="1">
            <a:spLocks/>
          </p:cNvSpPr>
          <p:nvPr userDrawn="1"/>
        </p:nvSpPr>
        <p:spPr>
          <a:xfrm>
            <a:off x="339329" y="6148387"/>
            <a:ext cx="2171700"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solidFill>
                  <a:schemeClr val="tx1">
                    <a:lumMod val="65000"/>
                    <a:lumOff val="35000"/>
                  </a:schemeClr>
                </a:solidFill>
                <a:latin typeface="Arial" panose="020B0604020202020204" pitchFamily="34" charset="0"/>
                <a:cs typeface="Arial" panose="020B0604020202020204" pitchFamily="34" charset="0"/>
              </a:rPr>
              <a:t>Career Services</a:t>
            </a:r>
          </a:p>
        </p:txBody>
      </p:sp>
      <p:sp>
        <p:nvSpPr>
          <p:cNvPr id="69" name="Footer Placeholder 2">
            <a:extLst>
              <a:ext uri="{FF2B5EF4-FFF2-40B4-BE49-F238E27FC236}">
                <a16:creationId xmlns:a16="http://schemas.microsoft.com/office/drawing/2014/main" id="{38035D11-D521-4D9B-B05B-F37898B343B7}"/>
              </a:ext>
            </a:extLst>
          </p:cNvPr>
          <p:cNvSpPr txBox="1">
            <a:spLocks/>
          </p:cNvSpPr>
          <p:nvPr userDrawn="1"/>
        </p:nvSpPr>
        <p:spPr>
          <a:xfrm>
            <a:off x="3238124" y="6160295"/>
            <a:ext cx="2171700"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solidFill>
                  <a:schemeClr val="tx1">
                    <a:lumMod val="65000"/>
                    <a:lumOff val="35000"/>
                  </a:schemeClr>
                </a:solidFill>
                <a:latin typeface="Arial" panose="020B0604020202020204" pitchFamily="34" charset="0"/>
                <a:cs typeface="Arial" panose="020B0604020202020204" pitchFamily="34" charset="0"/>
              </a:rPr>
              <a:t>April 2020</a:t>
            </a:r>
          </a:p>
        </p:txBody>
      </p:sp>
      <p:pic>
        <p:nvPicPr>
          <p:cNvPr id="70" name="Picture 2" descr="Image result for hartwick logos">
            <a:extLst>
              <a:ext uri="{FF2B5EF4-FFF2-40B4-BE49-F238E27FC236}">
                <a16:creationId xmlns:a16="http://schemas.microsoft.com/office/drawing/2014/main" id="{2DBE361B-E13A-44A1-9F69-9BC8AAAF4C3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0247" y="6073546"/>
            <a:ext cx="400050" cy="621722"/>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85FF042D-C733-4EF2-B51C-94E72CE0EC90}"/>
              </a:ext>
            </a:extLst>
          </p:cNvPr>
          <p:cNvCxnSpPr>
            <a:cxnSpLocks/>
          </p:cNvCxnSpPr>
          <p:nvPr userDrawn="1"/>
        </p:nvCxnSpPr>
        <p:spPr>
          <a:xfrm flipV="1">
            <a:off x="142875" y="6000748"/>
            <a:ext cx="8792120" cy="1723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7866276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72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92691" y="5883277"/>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6" name="Slide Number Placeholder 5"/>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453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794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92691" y="5883277"/>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9" name="Slide Number Placeholder 8"/>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461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92691" y="5883277"/>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5" name="Slide Number Placeholder 4"/>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31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92691" y="5883277"/>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4" name="Slide Number Placeholder 3"/>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38738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43984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D37B1D36-AAD6-4662-942D-CEAF69311212}"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accent6">
              <a:lumMod val="75000"/>
            </a:schemeClr>
          </a:solidFill>
        </p:spPr>
        <p:txBody>
          <a:bodyPr wrap="square" rtlCol="0">
            <a:spAutoFit/>
          </a:bodyPr>
          <a:lstStyle/>
          <a:p>
            <a:r>
              <a:rPr lang="en-US" sz="2400" dirty="0">
                <a:solidFill>
                  <a:schemeClr val="bg1"/>
                </a:solidFill>
              </a:rPr>
              <a:t>Corporate</a:t>
            </a:r>
            <a:r>
              <a:rPr lang="en-US" sz="2400" baseline="0" dirty="0">
                <a:solidFill>
                  <a:schemeClr val="bg1"/>
                </a:solidFill>
              </a:rPr>
              <a:t> finance basics</a:t>
            </a:r>
            <a:endParaRPr lang="en-US" sz="240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108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dirty="0"/>
              <a:t>Click icon to add picture</a:t>
            </a:r>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2236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0302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
        <p:nvSpPr>
          <p:cNvPr id="60" name="TextBox 59"/>
          <p:cNvSpPr txBox="1"/>
          <p:nvPr/>
        </p:nvSpPr>
        <p:spPr>
          <a:xfrm>
            <a:off x="677634" y="73239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764972"/>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22227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356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a:xfrm>
            <a:off x="5592691" y="5883277"/>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5" name="Slide Number Placeholder 4"/>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30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a:xfrm>
            <a:off x="5592691" y="5883277"/>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5" name="Slide Number Placeholder 4"/>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7944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92691" y="5883277"/>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6" name="Slide Number Placeholder 5"/>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206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92691" y="5883277"/>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6" name="Slide Number Placeholder 5"/>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35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45BE3DE-B63C-4156-AAA5-8F8A52EE2039}"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9996D-F21E-418E-9B89-4427909248A0}" type="slidenum">
              <a:rPr lang="en-US" smtClean="0"/>
              <a:t>‹#›</a:t>
            </a:fld>
            <a:endParaRPr lang="en-US" dirty="0"/>
          </a:p>
        </p:txBody>
      </p:sp>
    </p:spTree>
    <p:extLst>
      <p:ext uri="{BB962C8B-B14F-4D97-AF65-F5344CB8AC3E}">
        <p14:creationId xmlns:p14="http://schemas.microsoft.com/office/powerpoint/2010/main" val="287441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04D918D-3C95-4F6F-BC0B-4A6A0F602CBC}"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0000"/>
          </a:solidFill>
        </p:spPr>
        <p:txBody>
          <a:bodyPr wrap="square" rtlCol="0">
            <a:spAutoFit/>
          </a:bodyPr>
          <a:lstStyle/>
          <a:p>
            <a:r>
              <a:rPr lang="en-US" sz="2400" dirty="0">
                <a:solidFill>
                  <a:schemeClr val="bg1"/>
                </a:solidFill>
              </a:rPr>
              <a:t>Business glossary</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533400"/>
          </a:xfrm>
          <a:solidFill>
            <a:srgbClr val="002060"/>
          </a:solidFill>
        </p:spPr>
        <p:txBody>
          <a:bodyPr>
            <a:noAutofit/>
          </a:bodyPr>
          <a:lstStyle>
            <a:lvl1pPr marL="120650" indent="0" algn="l">
              <a:defRPr sz="2400">
                <a:solidFill>
                  <a:schemeClr val="bg1"/>
                </a:solidFill>
                <a:latin typeface="Arial" pitchFamily="34" charset="0"/>
                <a:cs typeface="Arial" pitchFamily="34" charset="0"/>
              </a:defRPr>
            </a:lvl1pPr>
          </a:lstStyle>
          <a:p>
            <a:r>
              <a:rPr lang="en-US" dirty="0"/>
              <a:t>Control Assumptions</a:t>
            </a:r>
          </a:p>
        </p:txBody>
      </p:sp>
      <p:sp>
        <p:nvSpPr>
          <p:cNvPr id="3" name="Content Placeholder 2"/>
          <p:cNvSpPr>
            <a:spLocks noGrp="1"/>
          </p:cNvSpPr>
          <p:nvPr>
            <p:ph idx="1"/>
          </p:nvPr>
        </p:nvSpPr>
        <p:spPr>
          <a:xfrm>
            <a:off x="228600" y="1112837"/>
            <a:ext cx="8763000" cy="51355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
        <p:nvSpPr>
          <p:cNvPr id="8" name="Content Placeholder 2"/>
          <p:cNvSpPr>
            <a:spLocks noGrp="1"/>
          </p:cNvSpPr>
          <p:nvPr>
            <p:ph idx="13"/>
          </p:nvPr>
        </p:nvSpPr>
        <p:spPr>
          <a:xfrm>
            <a:off x="0" y="533400"/>
            <a:ext cx="9144000" cy="381000"/>
          </a:xfrm>
          <a:solidFill>
            <a:srgbClr val="002060"/>
          </a:solidFill>
        </p:spPr>
        <p:txBody>
          <a:bodyPr>
            <a:normAutofit/>
          </a:bodyPr>
          <a:lstStyle>
            <a:lvl1pPr marL="120650" indent="0">
              <a:buNone/>
              <a:defRPr sz="180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2731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FF00"/>
          </a:solidFill>
        </p:spPr>
        <p:txBody>
          <a:bodyPr wrap="square" rtlCol="0">
            <a:spAutoFit/>
          </a:bodyPr>
          <a:lstStyle/>
          <a:p>
            <a:r>
              <a:rPr lang="en-US" sz="2400" dirty="0">
                <a:solidFill>
                  <a:schemeClr val="tx1"/>
                </a:solidFill>
              </a:rPr>
              <a:t>Table of contents</a:t>
            </a:r>
          </a:p>
        </p:txBody>
      </p:sp>
      <p:sp>
        <p:nvSpPr>
          <p:cNvPr id="9" name="Rectangle 8"/>
          <p:cNvSpPr>
            <a:spLocks noChangeArrowheads="1"/>
          </p:cNvSpPr>
          <p:nvPr userDrawn="1"/>
        </p:nvSpPr>
        <p:spPr bwMode="auto">
          <a:xfrm>
            <a:off x="304800" y="685800"/>
            <a:ext cx="8382000" cy="3429000"/>
          </a:xfrm>
          <a:prstGeom prst="rect">
            <a:avLst/>
          </a:prstGeom>
          <a:noFill/>
          <a:ln w="9525">
            <a:noFill/>
            <a:miter lim="800000"/>
            <a:headEnd/>
            <a:tailEnd/>
          </a:ln>
        </p:spPr>
        <p:txBody>
          <a:bodyPr numCol="2"/>
          <a:lstStyle/>
          <a:p>
            <a:pPr>
              <a:spcBef>
                <a:spcPct val="20000"/>
              </a:spcBef>
              <a:defRPr/>
            </a:pPr>
            <a:r>
              <a:rPr lang="en-US" sz="1400" b="1" dirty="0">
                <a:solidFill>
                  <a:schemeClr val="tx2"/>
                </a:solidFill>
                <a:latin typeface="Arial" charset="0"/>
              </a:rPr>
              <a:t>SECTION 1: Introduction to corporate</a:t>
            </a:r>
            <a:r>
              <a:rPr lang="en-US" sz="1400" b="1" baseline="0" dirty="0">
                <a:solidFill>
                  <a:schemeClr val="tx2"/>
                </a:solidFill>
                <a:latin typeface="Arial" charset="0"/>
              </a:rPr>
              <a:t> s</a:t>
            </a:r>
            <a:r>
              <a:rPr lang="en-US" sz="1400" b="1" dirty="0">
                <a:solidFill>
                  <a:schemeClr val="tx2"/>
                </a:solidFill>
                <a:latin typeface="Arial" charset="0"/>
              </a:rPr>
              <a:t>tructures</a:t>
            </a: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 2: Business reading 101</a:t>
            </a:r>
          </a:p>
          <a:p>
            <a:pPr>
              <a:spcBef>
                <a:spcPct val="20000"/>
              </a:spcBef>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3: Welcome</a:t>
            </a:r>
            <a:r>
              <a:rPr lang="en-US" sz="1400" b="1" baseline="0" dirty="0">
                <a:solidFill>
                  <a:schemeClr val="tx2"/>
                </a:solidFill>
                <a:latin typeface="Arial" charset="0"/>
              </a:rPr>
              <a:t> to accounting</a:t>
            </a: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4: Corporate</a:t>
            </a:r>
            <a:r>
              <a:rPr lang="en-US" sz="1400" b="1" baseline="0" dirty="0">
                <a:solidFill>
                  <a:schemeClr val="tx2"/>
                </a:solidFill>
                <a:latin typeface="Arial" charset="0"/>
              </a:rPr>
              <a:t> finance basics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a:spcBef>
                <a:spcPct val="20000"/>
              </a:spcBef>
              <a:defRPr/>
            </a:pPr>
            <a:r>
              <a:rPr lang="en-US" sz="1400" b="1" dirty="0">
                <a:solidFill>
                  <a:schemeClr val="tx2"/>
                </a:solidFill>
                <a:latin typeface="Arial" charset="0"/>
              </a:rPr>
              <a:t>SECTION 5: Getting ready</a:t>
            </a:r>
            <a:r>
              <a:rPr lang="en-US" sz="1400" b="1" baseline="0" dirty="0">
                <a:solidFill>
                  <a:schemeClr val="tx2"/>
                </a:solidFill>
                <a:latin typeface="Arial" charset="0"/>
              </a:rPr>
              <a:t> for interviews</a:t>
            </a:r>
            <a:endParaRPr lang="en-US" sz="1400" b="0" dirty="0">
              <a:solidFill>
                <a:schemeClr val="tx2"/>
              </a:solidFill>
              <a:latin typeface="Arial" charset="0"/>
            </a:endParaRP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a:t>
            </a:r>
            <a:r>
              <a:rPr lang="en-US" sz="1400" b="1" baseline="0" dirty="0">
                <a:solidFill>
                  <a:schemeClr val="tx2"/>
                </a:solidFill>
                <a:latin typeface="Arial" charset="0"/>
              </a:rPr>
              <a:t> 6: Before the interview – getting noticed</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7: Post-seminar resources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8: Business glossary</a:t>
            </a:r>
            <a:endParaRPr lang="en-US" sz="1400" b="1" dirty="0">
              <a:solidFill>
                <a:schemeClr val="tx2"/>
              </a:solidFill>
              <a:latin typeface="Arial" charset="0"/>
            </a:endParaRPr>
          </a:p>
          <a:p>
            <a:pPr>
              <a:spcBef>
                <a:spcPct val="20000"/>
              </a:spcBef>
              <a:defRPr/>
            </a:pPr>
            <a:endParaRPr lang="en-US" sz="1400" b="1" dirty="0">
              <a:solidFill>
                <a:schemeClr val="tx2"/>
              </a:solidFill>
              <a:latin typeface="Arial" charset="0"/>
            </a:endParaRPr>
          </a:p>
        </p:txBody>
      </p:sp>
    </p:spTree>
    <p:extLst>
      <p:ext uri="{BB962C8B-B14F-4D97-AF65-F5344CB8AC3E}">
        <p14:creationId xmlns:p14="http://schemas.microsoft.com/office/powerpoint/2010/main" val="3880487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solidFill>
        </p:spPr>
        <p:txBody>
          <a:bodyPr wrap="square" rtlCol="0">
            <a:spAutoFit/>
          </a:bodyPr>
          <a:lstStyle/>
          <a:p>
            <a:r>
              <a:rPr lang="en-US" sz="2400" dirty="0">
                <a:solidFill>
                  <a:schemeClr val="bg1"/>
                </a:solidFill>
              </a:rPr>
              <a:t>Welcome to accounting</a:t>
            </a:r>
          </a:p>
        </p:txBody>
      </p:sp>
    </p:spTree>
    <p:extLst>
      <p:ext uri="{BB962C8B-B14F-4D97-AF65-F5344CB8AC3E}">
        <p14:creationId xmlns:p14="http://schemas.microsoft.com/office/powerpoint/2010/main" val="2148369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accent6">
              <a:lumMod val="75000"/>
            </a:schemeClr>
          </a:solidFill>
        </p:spPr>
        <p:txBody>
          <a:bodyPr wrap="square" rtlCol="0">
            <a:spAutoFit/>
          </a:bodyPr>
          <a:lstStyle/>
          <a:p>
            <a:r>
              <a:rPr lang="en-US" sz="2400" dirty="0">
                <a:solidFill>
                  <a:schemeClr val="bg1"/>
                </a:solidFill>
              </a:rPr>
              <a:t>Corporate</a:t>
            </a:r>
            <a:r>
              <a:rPr lang="en-US" sz="2400" baseline="0" dirty="0">
                <a:solidFill>
                  <a:schemeClr val="bg1"/>
                </a:solidFill>
              </a:rPr>
              <a:t> finance basics</a:t>
            </a:r>
            <a:endParaRPr lang="en-US" sz="2400" dirty="0">
              <a:solidFill>
                <a:schemeClr val="bg1"/>
              </a:solidFill>
            </a:endParaRPr>
          </a:p>
        </p:txBody>
      </p:sp>
    </p:spTree>
    <p:extLst>
      <p:ext uri="{BB962C8B-B14F-4D97-AF65-F5344CB8AC3E}">
        <p14:creationId xmlns:p14="http://schemas.microsoft.com/office/powerpoint/2010/main" val="1422572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0000"/>
          </a:solidFill>
        </p:spPr>
        <p:txBody>
          <a:bodyPr wrap="square" rtlCol="0">
            <a:spAutoFit/>
          </a:bodyPr>
          <a:lstStyle/>
          <a:p>
            <a:r>
              <a:rPr lang="en-US" sz="2400" dirty="0">
                <a:solidFill>
                  <a:schemeClr val="bg1"/>
                </a:solidFill>
              </a:rPr>
              <a:t>Business glossary</a:t>
            </a:r>
          </a:p>
        </p:txBody>
      </p:sp>
      <p:sp>
        <p:nvSpPr>
          <p:cNvPr id="9" name="Slide Number Placeholder 5"/>
          <p:cNvSpPr>
            <a:spLocks noGrp="1"/>
          </p:cNvSpPr>
          <p:nvPr>
            <p:ph type="sldNum" sz="quarter" idx="12"/>
          </p:nvPr>
        </p:nvSpPr>
        <p:spPr>
          <a:xfrm>
            <a:off x="6553200" y="6356350"/>
            <a:ext cx="2133600" cy="365125"/>
          </a:xfr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283612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82100" cy="461665"/>
          </a:xfrm>
          <a:prstGeom prst="rect">
            <a:avLst/>
          </a:prstGeom>
          <a:solidFill>
            <a:srgbClr val="92D050"/>
          </a:solidFill>
        </p:spPr>
        <p:txBody>
          <a:bodyPr wrap="square" rtlCol="0">
            <a:spAutoFit/>
          </a:bodyPr>
          <a:lstStyle/>
          <a:p>
            <a:r>
              <a:rPr lang="en-US" sz="2400" dirty="0">
                <a:solidFill>
                  <a:schemeClr val="bg1"/>
                </a:solidFill>
              </a:rPr>
              <a:t>XXX</a:t>
            </a:r>
          </a:p>
        </p:txBody>
      </p:sp>
    </p:spTree>
    <p:extLst>
      <p:ext uri="{BB962C8B-B14F-4D97-AF65-F5344CB8AC3E}">
        <p14:creationId xmlns:p14="http://schemas.microsoft.com/office/powerpoint/2010/main" val="1651054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00B050"/>
          </a:solidFill>
        </p:spPr>
        <p:txBody>
          <a:bodyPr wrap="square" rtlCol="0">
            <a:spAutoFit/>
          </a:bodyPr>
          <a:lstStyle/>
          <a:p>
            <a:r>
              <a:rPr lang="en-US" sz="2400" dirty="0">
                <a:solidFill>
                  <a:schemeClr val="bg1"/>
                </a:solidFill>
              </a:rPr>
              <a:t>Business</a:t>
            </a:r>
            <a:r>
              <a:rPr lang="en-US" sz="2400" baseline="0" dirty="0">
                <a:solidFill>
                  <a:schemeClr val="bg1"/>
                </a:solidFill>
              </a:rPr>
              <a:t> reading 101</a:t>
            </a:r>
            <a:endParaRPr lang="en-US" sz="2400" dirty="0">
              <a:solidFill>
                <a:schemeClr val="bg1"/>
              </a:solidFill>
            </a:endParaRPr>
          </a:p>
        </p:txBody>
      </p:sp>
    </p:spTree>
    <p:extLst>
      <p:ext uri="{BB962C8B-B14F-4D97-AF65-F5344CB8AC3E}">
        <p14:creationId xmlns:p14="http://schemas.microsoft.com/office/powerpoint/2010/main" val="250913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lumMod val="20000"/>
              <a:lumOff val="80000"/>
            </a:schemeClr>
          </a:solidFill>
        </p:spPr>
        <p:txBody>
          <a:bodyPr wrap="square" rtlCol="0">
            <a:spAutoFit/>
          </a:bodyPr>
          <a:lstStyle/>
          <a:p>
            <a:r>
              <a:rPr lang="en-US" sz="2400" dirty="0">
                <a:solidFill>
                  <a:schemeClr val="tx2"/>
                </a:solidFill>
              </a:rPr>
              <a:t>Before the interview – getting noticed</a:t>
            </a:r>
          </a:p>
        </p:txBody>
      </p:sp>
    </p:spTree>
    <p:extLst>
      <p:ext uri="{BB962C8B-B14F-4D97-AF65-F5344CB8AC3E}">
        <p14:creationId xmlns:p14="http://schemas.microsoft.com/office/powerpoint/2010/main" val="1931306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C000"/>
          </a:solidFill>
        </p:spPr>
        <p:txBody>
          <a:bodyPr wrap="square" rtlCol="0">
            <a:spAutoFit/>
          </a:bodyPr>
          <a:lstStyle/>
          <a:p>
            <a:r>
              <a:rPr lang="en-US" sz="2400" dirty="0">
                <a:solidFill>
                  <a:schemeClr val="bg1"/>
                </a:solidFill>
              </a:rPr>
              <a:t>Post-seminar</a:t>
            </a:r>
            <a:r>
              <a:rPr lang="en-US" sz="2400" baseline="0" dirty="0">
                <a:solidFill>
                  <a:schemeClr val="bg1"/>
                </a:solidFill>
              </a:rPr>
              <a:t> resources</a:t>
            </a:r>
            <a:endParaRPr lang="en-US" sz="2400" dirty="0">
              <a:solidFill>
                <a:schemeClr val="bg1"/>
              </a:solidFill>
            </a:endParaRPr>
          </a:p>
        </p:txBody>
      </p:sp>
    </p:spTree>
    <p:extLst>
      <p:ext uri="{BB962C8B-B14F-4D97-AF65-F5344CB8AC3E}">
        <p14:creationId xmlns:p14="http://schemas.microsoft.com/office/powerpoint/2010/main" val="36159780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7" name="Straight Connector 6"/>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Footer Placeholder 2"/>
          <p:cNvSpPr txBox="1">
            <a:spLocks/>
          </p:cNvSpPr>
          <p:nvPr userDrawn="1"/>
        </p:nvSpPr>
        <p:spPr>
          <a:xfrm>
            <a:off x="284480" y="629701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Peter Bennett – Career Services</a:t>
            </a:r>
          </a:p>
        </p:txBody>
      </p:sp>
      <p:sp>
        <p:nvSpPr>
          <p:cNvPr id="2" name="Title 1"/>
          <p:cNvSpPr>
            <a:spLocks noGrp="1"/>
          </p:cNvSpPr>
          <p:nvPr>
            <p:ph type="title"/>
          </p:nvPr>
        </p:nvSpPr>
        <p:spPr/>
        <p:txBody>
          <a:bodyPr/>
          <a:lstStyle/>
          <a:p>
            <a:r>
              <a:rPr lang="en-US"/>
              <a:t>Click to edit Master title style</a:t>
            </a:r>
          </a:p>
        </p:txBody>
      </p:sp>
      <p:sp>
        <p:nvSpPr>
          <p:cNvPr id="10" name="Footer Placeholder 2">
            <a:extLst>
              <a:ext uri="{FF2B5EF4-FFF2-40B4-BE49-F238E27FC236}">
                <a16:creationId xmlns:a16="http://schemas.microsoft.com/office/drawing/2014/main" id="{5735FFE1-E7DA-4FB9-97AC-95EE1D26F9C2}"/>
              </a:ext>
            </a:extLst>
          </p:cNvPr>
          <p:cNvSpPr txBox="1">
            <a:spLocks/>
          </p:cNvSpPr>
          <p:nvPr userDrawn="1"/>
        </p:nvSpPr>
        <p:spPr>
          <a:xfrm>
            <a:off x="3733800" y="631078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Spring 2023</a:t>
            </a:r>
          </a:p>
        </p:txBody>
      </p:sp>
      <p:pic>
        <p:nvPicPr>
          <p:cNvPr id="1030" name="Picture 6" descr="Blue Logo">
            <a:extLst>
              <a:ext uri="{FF2B5EF4-FFF2-40B4-BE49-F238E27FC236}">
                <a16:creationId xmlns:a16="http://schemas.microsoft.com/office/drawing/2014/main" id="{46039209-1E9C-4394-B171-2ED69FC9F1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400" y="6248400"/>
            <a:ext cx="685800" cy="58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6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22388096-7918-412A-A1A5-888C491B9261}"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82100" cy="461665"/>
          </a:xfrm>
          <a:prstGeom prst="rect">
            <a:avLst/>
          </a:prstGeom>
          <a:solidFill>
            <a:srgbClr val="92D050"/>
          </a:solidFill>
        </p:spPr>
        <p:txBody>
          <a:bodyPr wrap="square" rtlCol="0">
            <a:spAutoFit/>
          </a:bodyPr>
          <a:lstStyle/>
          <a:p>
            <a:r>
              <a:rPr lang="en-US" sz="2400" dirty="0">
                <a:solidFill>
                  <a:schemeClr val="bg1"/>
                </a:solidFill>
              </a:rPr>
              <a:t>XXX</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143421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097828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917449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November 2021 </a:t>
            </a:r>
          </a:p>
        </p:txBody>
      </p:sp>
      <p:sp>
        <p:nvSpPr>
          <p:cNvPr id="9" name="Slide Number Placeholder 8"/>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4180494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November 2021 </a:t>
            </a:r>
          </a:p>
        </p:txBody>
      </p:sp>
      <p:sp>
        <p:nvSpPr>
          <p:cNvPr id="5" name="Slide Number Placeholder 4"/>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5804870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60929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467051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1347537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90232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533400"/>
          </a:xfrm>
          <a:solidFill>
            <a:srgbClr val="002060"/>
          </a:solidFill>
        </p:spPr>
        <p:txBody>
          <a:bodyPr>
            <a:noAutofit/>
          </a:bodyPr>
          <a:lstStyle>
            <a:lvl1pPr marL="120650" indent="0" algn="l">
              <a:defRPr sz="2400">
                <a:solidFill>
                  <a:schemeClr val="bg1"/>
                </a:solidFill>
                <a:latin typeface="Arial" pitchFamily="34" charset="0"/>
                <a:cs typeface="Arial" pitchFamily="34" charset="0"/>
              </a:defRPr>
            </a:lvl1pPr>
          </a:lstStyle>
          <a:p>
            <a:r>
              <a:rPr lang="en-US" dirty="0"/>
              <a:t>Control Assumptions</a:t>
            </a:r>
          </a:p>
        </p:txBody>
      </p:sp>
      <p:sp>
        <p:nvSpPr>
          <p:cNvPr id="3" name="Content Placeholder 2"/>
          <p:cNvSpPr>
            <a:spLocks noGrp="1"/>
          </p:cNvSpPr>
          <p:nvPr>
            <p:ph idx="1"/>
          </p:nvPr>
        </p:nvSpPr>
        <p:spPr>
          <a:xfrm>
            <a:off x="228600" y="1112837"/>
            <a:ext cx="8763000" cy="51355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A19EA2-06B6-47A1-B7D7-AEE1165C062B}"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Content Placeholder 2"/>
          <p:cNvSpPr>
            <a:spLocks noGrp="1"/>
          </p:cNvSpPr>
          <p:nvPr>
            <p:ph idx="13"/>
          </p:nvPr>
        </p:nvSpPr>
        <p:spPr>
          <a:xfrm>
            <a:off x="0" y="533400"/>
            <a:ext cx="9144000" cy="381000"/>
          </a:xfrm>
          <a:solidFill>
            <a:srgbClr val="002060"/>
          </a:solidFill>
        </p:spPr>
        <p:txBody>
          <a:bodyPr>
            <a:normAutofit/>
          </a:bodyPr>
          <a:lstStyle>
            <a:lvl1pPr marL="120650" indent="0">
              <a:buNone/>
              <a:defRPr sz="180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0110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02345AB8-775F-4652-B080-395FF416D7C6}"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00B050"/>
          </a:solidFill>
        </p:spPr>
        <p:txBody>
          <a:bodyPr wrap="square" rtlCol="0">
            <a:spAutoFit/>
          </a:bodyPr>
          <a:lstStyle/>
          <a:p>
            <a:r>
              <a:rPr lang="en-US" sz="2400" dirty="0">
                <a:solidFill>
                  <a:schemeClr val="bg1"/>
                </a:solidFill>
              </a:rPr>
              <a:t>Business</a:t>
            </a:r>
            <a:r>
              <a:rPr lang="en-US" sz="2400" baseline="0" dirty="0">
                <a:solidFill>
                  <a:schemeClr val="bg1"/>
                </a:solidFill>
              </a:rPr>
              <a:t> reading 101</a:t>
            </a:r>
            <a:endParaRPr lang="en-US" sz="2400" dirty="0">
              <a:solidFill>
                <a:schemeClr val="bg1"/>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FC070F23-8AC6-4665-85F6-16AB3C7F114F}"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FF00"/>
          </a:solidFill>
        </p:spPr>
        <p:txBody>
          <a:bodyPr wrap="square" rtlCol="0">
            <a:spAutoFit/>
          </a:bodyPr>
          <a:lstStyle/>
          <a:p>
            <a:r>
              <a:rPr lang="en-US" sz="2400" dirty="0">
                <a:solidFill>
                  <a:schemeClr val="tx1"/>
                </a:solidFill>
              </a:rPr>
              <a:t>Table of contents</a:t>
            </a:r>
          </a:p>
        </p:txBody>
      </p:sp>
      <p:sp>
        <p:nvSpPr>
          <p:cNvPr id="9" name="Rectangle 8"/>
          <p:cNvSpPr>
            <a:spLocks noChangeArrowheads="1"/>
          </p:cNvSpPr>
          <p:nvPr userDrawn="1"/>
        </p:nvSpPr>
        <p:spPr bwMode="auto">
          <a:xfrm>
            <a:off x="304800" y="685800"/>
            <a:ext cx="8382000" cy="3429000"/>
          </a:xfrm>
          <a:prstGeom prst="rect">
            <a:avLst/>
          </a:prstGeom>
          <a:noFill/>
          <a:ln w="9525">
            <a:noFill/>
            <a:miter lim="800000"/>
            <a:headEnd/>
            <a:tailEnd/>
          </a:ln>
        </p:spPr>
        <p:txBody>
          <a:bodyPr numCol="2"/>
          <a:lstStyle/>
          <a:p>
            <a:pPr>
              <a:spcBef>
                <a:spcPct val="20000"/>
              </a:spcBef>
              <a:defRPr/>
            </a:pPr>
            <a:r>
              <a:rPr lang="en-US" sz="1400" b="1" dirty="0">
                <a:solidFill>
                  <a:schemeClr val="tx2"/>
                </a:solidFill>
                <a:latin typeface="Arial" charset="0"/>
              </a:rPr>
              <a:t>SECTION 1: Introduction to corporate</a:t>
            </a:r>
            <a:r>
              <a:rPr lang="en-US" sz="1400" b="1" baseline="0" dirty="0">
                <a:solidFill>
                  <a:schemeClr val="tx2"/>
                </a:solidFill>
                <a:latin typeface="Arial" charset="0"/>
              </a:rPr>
              <a:t> s</a:t>
            </a:r>
            <a:r>
              <a:rPr lang="en-US" sz="1400" b="1" dirty="0">
                <a:solidFill>
                  <a:schemeClr val="tx2"/>
                </a:solidFill>
                <a:latin typeface="Arial" charset="0"/>
              </a:rPr>
              <a:t>tructures</a:t>
            </a: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 2: Business reading 101</a:t>
            </a:r>
          </a:p>
          <a:p>
            <a:pPr>
              <a:spcBef>
                <a:spcPct val="20000"/>
              </a:spcBef>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3: Welcome</a:t>
            </a:r>
            <a:r>
              <a:rPr lang="en-US" sz="1400" b="1" baseline="0" dirty="0">
                <a:solidFill>
                  <a:schemeClr val="tx2"/>
                </a:solidFill>
                <a:latin typeface="Arial" charset="0"/>
              </a:rPr>
              <a:t> to accounting</a:t>
            </a: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4: Corporate</a:t>
            </a:r>
            <a:r>
              <a:rPr lang="en-US" sz="1400" b="1" baseline="0" dirty="0">
                <a:solidFill>
                  <a:schemeClr val="tx2"/>
                </a:solidFill>
                <a:latin typeface="Arial" charset="0"/>
              </a:rPr>
              <a:t> finance basics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a:spcBef>
                <a:spcPct val="20000"/>
              </a:spcBef>
              <a:defRPr/>
            </a:pPr>
            <a:r>
              <a:rPr lang="en-US" sz="1400" b="1" dirty="0">
                <a:solidFill>
                  <a:schemeClr val="tx2"/>
                </a:solidFill>
                <a:latin typeface="Arial" charset="0"/>
              </a:rPr>
              <a:t>SECTION 5: Getting ready</a:t>
            </a:r>
            <a:r>
              <a:rPr lang="en-US" sz="1400" b="1" baseline="0" dirty="0">
                <a:solidFill>
                  <a:schemeClr val="tx2"/>
                </a:solidFill>
                <a:latin typeface="Arial" charset="0"/>
              </a:rPr>
              <a:t> for interviews</a:t>
            </a:r>
            <a:endParaRPr lang="en-US" sz="1400" b="0" dirty="0">
              <a:solidFill>
                <a:schemeClr val="tx2"/>
              </a:solidFill>
              <a:latin typeface="Arial" charset="0"/>
            </a:endParaRP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a:t>
            </a:r>
            <a:r>
              <a:rPr lang="en-US" sz="1400" b="1" baseline="0" dirty="0">
                <a:solidFill>
                  <a:schemeClr val="tx2"/>
                </a:solidFill>
                <a:latin typeface="Arial" charset="0"/>
              </a:rPr>
              <a:t> 6: Before the interview – getting noticed</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7: Post-seminar resources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8: Business glossary</a:t>
            </a:r>
            <a:endParaRPr lang="en-US" sz="1400" b="1" dirty="0">
              <a:solidFill>
                <a:schemeClr val="tx2"/>
              </a:solidFill>
              <a:latin typeface="Arial" charset="0"/>
            </a:endParaRPr>
          </a:p>
          <a:p>
            <a:pPr>
              <a:spcBef>
                <a:spcPct val="20000"/>
              </a:spcBef>
              <a:defRPr/>
            </a:pPr>
            <a:endParaRPr lang="en-US" sz="1400" b="1" dirty="0">
              <a:solidFill>
                <a:schemeClr val="tx2"/>
              </a:solidFill>
              <a:latin typeface="Arial" charset="0"/>
            </a:endParaRPr>
          </a:p>
        </p:txBody>
      </p:sp>
    </p:spTree>
    <p:extLst>
      <p:ext uri="{BB962C8B-B14F-4D97-AF65-F5344CB8AC3E}">
        <p14:creationId xmlns:p14="http://schemas.microsoft.com/office/powerpoint/2010/main" val="468955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68E2F6E-B16A-48BE-9972-F9C33E773839}"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solidFill>
        </p:spPr>
        <p:txBody>
          <a:bodyPr wrap="square" rtlCol="0">
            <a:spAutoFit/>
          </a:bodyPr>
          <a:lstStyle/>
          <a:p>
            <a:r>
              <a:rPr lang="en-US" sz="2400" dirty="0">
                <a:solidFill>
                  <a:schemeClr val="bg1"/>
                </a:solidFill>
              </a:rPr>
              <a:t>Welcome to accounting</a:t>
            </a:r>
          </a:p>
        </p:txBody>
      </p:sp>
    </p:spTree>
    <p:extLst>
      <p:ext uri="{BB962C8B-B14F-4D97-AF65-F5344CB8AC3E}">
        <p14:creationId xmlns:p14="http://schemas.microsoft.com/office/powerpoint/2010/main" val="39415616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D37B1D36-AAD6-4662-942D-CEAF69311212}"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accent6">
              <a:lumMod val="75000"/>
            </a:schemeClr>
          </a:solidFill>
        </p:spPr>
        <p:txBody>
          <a:bodyPr wrap="square" rtlCol="0">
            <a:spAutoFit/>
          </a:bodyPr>
          <a:lstStyle/>
          <a:p>
            <a:r>
              <a:rPr lang="en-US" sz="2400" dirty="0">
                <a:solidFill>
                  <a:schemeClr val="bg1"/>
                </a:solidFill>
              </a:rPr>
              <a:t>Corporate</a:t>
            </a:r>
            <a:r>
              <a:rPr lang="en-US" sz="2400" baseline="0" dirty="0">
                <a:solidFill>
                  <a:schemeClr val="bg1"/>
                </a:solidFill>
              </a:rPr>
              <a:t> finance basics</a:t>
            </a:r>
            <a:endParaRPr lang="en-US" sz="2400" dirty="0">
              <a:solidFill>
                <a:schemeClr val="bg1"/>
              </a:solidFill>
            </a:endParaRPr>
          </a:p>
        </p:txBody>
      </p:sp>
    </p:spTree>
    <p:extLst>
      <p:ext uri="{BB962C8B-B14F-4D97-AF65-F5344CB8AC3E}">
        <p14:creationId xmlns:p14="http://schemas.microsoft.com/office/powerpoint/2010/main" val="2220863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04D918D-3C95-4F6F-BC0B-4A6A0F602CBC}"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0000"/>
          </a:solidFill>
        </p:spPr>
        <p:txBody>
          <a:bodyPr wrap="square" rtlCol="0">
            <a:spAutoFit/>
          </a:bodyPr>
          <a:lstStyle/>
          <a:p>
            <a:r>
              <a:rPr lang="en-US" sz="2400" dirty="0">
                <a:solidFill>
                  <a:schemeClr val="bg1"/>
                </a:solidFill>
              </a:rPr>
              <a:t>Business glossary</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15634644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22388096-7918-412A-A1A5-888C491B9261}"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82100" cy="461665"/>
          </a:xfrm>
          <a:prstGeom prst="rect">
            <a:avLst/>
          </a:prstGeom>
          <a:solidFill>
            <a:srgbClr val="92D050"/>
          </a:solidFill>
        </p:spPr>
        <p:txBody>
          <a:bodyPr wrap="square" rtlCol="0">
            <a:spAutoFit/>
          </a:bodyPr>
          <a:lstStyle/>
          <a:p>
            <a:r>
              <a:rPr lang="en-US" sz="2400" dirty="0">
                <a:solidFill>
                  <a:schemeClr val="bg1"/>
                </a:solidFill>
              </a:rPr>
              <a:t>XXX</a:t>
            </a:r>
          </a:p>
        </p:txBody>
      </p:sp>
    </p:spTree>
    <p:extLst>
      <p:ext uri="{BB962C8B-B14F-4D97-AF65-F5344CB8AC3E}">
        <p14:creationId xmlns:p14="http://schemas.microsoft.com/office/powerpoint/2010/main" val="2119084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02345AB8-775F-4652-B080-395FF416D7C6}"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00B050"/>
          </a:solidFill>
        </p:spPr>
        <p:txBody>
          <a:bodyPr wrap="square" rtlCol="0">
            <a:spAutoFit/>
          </a:bodyPr>
          <a:lstStyle/>
          <a:p>
            <a:r>
              <a:rPr lang="en-US" sz="2400" dirty="0">
                <a:solidFill>
                  <a:schemeClr val="bg1"/>
                </a:solidFill>
              </a:rPr>
              <a:t>Business</a:t>
            </a:r>
            <a:r>
              <a:rPr lang="en-US" sz="2400" baseline="0" dirty="0">
                <a:solidFill>
                  <a:schemeClr val="bg1"/>
                </a:solidFill>
              </a:rPr>
              <a:t> reading 101</a:t>
            </a:r>
            <a:endParaRPr lang="en-US" sz="2400" dirty="0">
              <a:solidFill>
                <a:schemeClr val="bg1"/>
              </a:solidFill>
            </a:endParaRPr>
          </a:p>
        </p:txBody>
      </p:sp>
    </p:spTree>
    <p:extLst>
      <p:ext uri="{BB962C8B-B14F-4D97-AF65-F5344CB8AC3E}">
        <p14:creationId xmlns:p14="http://schemas.microsoft.com/office/powerpoint/2010/main" val="25520959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01F18D3-FFC6-45D1-B56F-22806204F552}"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lumMod val="20000"/>
              <a:lumOff val="80000"/>
            </a:schemeClr>
          </a:solidFill>
        </p:spPr>
        <p:txBody>
          <a:bodyPr wrap="square" rtlCol="0">
            <a:spAutoFit/>
          </a:bodyPr>
          <a:lstStyle/>
          <a:p>
            <a:r>
              <a:rPr lang="en-US" sz="2400" dirty="0">
                <a:solidFill>
                  <a:schemeClr val="tx2"/>
                </a:solidFill>
              </a:rPr>
              <a:t>Before the interview – getting noticed</a:t>
            </a:r>
          </a:p>
        </p:txBody>
      </p:sp>
    </p:spTree>
    <p:extLst>
      <p:ext uri="{BB962C8B-B14F-4D97-AF65-F5344CB8AC3E}">
        <p14:creationId xmlns:p14="http://schemas.microsoft.com/office/powerpoint/2010/main" val="32722909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4274B92D-9517-41B9-819A-FD6ECEB7EEE3}"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C000"/>
          </a:solidFill>
        </p:spPr>
        <p:txBody>
          <a:bodyPr wrap="square" rtlCol="0">
            <a:spAutoFit/>
          </a:bodyPr>
          <a:lstStyle/>
          <a:p>
            <a:r>
              <a:rPr lang="en-US" sz="2400" dirty="0">
                <a:solidFill>
                  <a:schemeClr val="bg1"/>
                </a:solidFill>
              </a:rPr>
              <a:t>Post-seminar</a:t>
            </a:r>
            <a:r>
              <a:rPr lang="en-US" sz="2400" baseline="0" dirty="0">
                <a:solidFill>
                  <a:schemeClr val="bg1"/>
                </a:solidFill>
              </a:rPr>
              <a:t> resources</a:t>
            </a:r>
            <a:endParaRPr lang="en-US" sz="2400" dirty="0">
              <a:solidFill>
                <a:schemeClr val="bg1"/>
              </a:solidFill>
            </a:endParaRPr>
          </a:p>
        </p:txBody>
      </p:sp>
    </p:spTree>
    <p:extLst>
      <p:ext uri="{BB962C8B-B14F-4D97-AF65-F5344CB8AC3E}">
        <p14:creationId xmlns:p14="http://schemas.microsoft.com/office/powerpoint/2010/main" val="33070272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33400"/>
          </a:xfrm>
          <a:solidFill>
            <a:schemeClr val="accent3">
              <a:lumMod val="50000"/>
            </a:schemeClr>
          </a:solidFill>
        </p:spPr>
        <p:txBody>
          <a:bodyPr>
            <a:noAutofit/>
          </a:bodyPr>
          <a:lstStyle>
            <a:lvl1pPr marL="120650" indent="0" algn="l">
              <a:defRPr sz="2400">
                <a:solidFill>
                  <a:schemeClr val="bg1"/>
                </a:solidFill>
                <a:latin typeface="Arial" pitchFamily="34" charset="0"/>
                <a:cs typeface="Arial" pitchFamily="34" charset="0"/>
              </a:defRPr>
            </a:lvl1pPr>
          </a:lstStyle>
          <a:p>
            <a:endParaRPr lang="en-US" dirty="0"/>
          </a:p>
        </p:txBody>
      </p:sp>
      <p:cxnSp>
        <p:nvCxnSpPr>
          <p:cNvPr id="7" name="Straight Connector 6"/>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982570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BBBAC9-805F-4A60-B324-3FF5178B6B2A}"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51548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01F18D3-FFC6-45D1-B56F-22806204F552}"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lumMod val="20000"/>
              <a:lumOff val="80000"/>
            </a:schemeClr>
          </a:solidFill>
        </p:spPr>
        <p:txBody>
          <a:bodyPr wrap="square" rtlCol="0">
            <a:spAutoFit/>
          </a:bodyPr>
          <a:lstStyle/>
          <a:p>
            <a:r>
              <a:rPr lang="en-US" sz="2400" dirty="0">
                <a:solidFill>
                  <a:schemeClr val="tx2"/>
                </a:solidFill>
              </a:rPr>
              <a:t>Before the interview – getting noticed</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F7FDB1-3875-43ED-87B1-64E39B4D902E}"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5615567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FB5B8C-AB05-4B6B-939A-2729D7C048FB}"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9688173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3C1A5F9-7F37-410F-9B02-379F63E617E5}" type="datetime1">
              <a:rPr lang="en-US" smtClean="0"/>
              <a:pPr/>
              <a:t>9/26/2023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510731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81DC628-B29A-4A50-8901-C0D8504A6CA4}" type="datetime1">
              <a:rPr lang="en-US" smtClean="0"/>
              <a:pPr/>
              <a:t>9/26/2023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1446743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A12C2E-8B29-4EF5-ACF8-08E92400A780}"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0934764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10DEE6-73A7-4B93-B282-7E2FA5EF6889}"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42224648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077008-B9F8-446D-8C54-B1F5A6EEA978}"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7791690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0A9D4D-A285-4D9B-82BE-C5ECAF6D415C}"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4225469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F3FE4B46-D81E-4150-8FF0-25C52913FFF9}" type="datetime1">
              <a:rPr lang="en-US" smtClean="0"/>
              <a:pPr>
                <a:defRPr/>
              </a:pPr>
              <a:t>9/26/2023</a:t>
            </a:fld>
            <a:endParaRPr lang="en-US" dirty="0"/>
          </a:p>
        </p:txBody>
      </p:sp>
      <p:sp>
        <p:nvSpPr>
          <p:cNvPr id="3"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2230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4274B92D-9517-41B9-819A-FD6ECEB7EEE3}"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C000"/>
          </a:solidFill>
        </p:spPr>
        <p:txBody>
          <a:bodyPr wrap="square" rtlCol="0">
            <a:spAutoFit/>
          </a:bodyPr>
          <a:lstStyle/>
          <a:p>
            <a:r>
              <a:rPr lang="en-US" sz="2400" dirty="0">
                <a:solidFill>
                  <a:schemeClr val="bg1"/>
                </a:solidFill>
              </a:rPr>
              <a:t>Post-seminar</a:t>
            </a:r>
            <a:r>
              <a:rPr lang="en-US" sz="2400" baseline="0" dirty="0">
                <a:solidFill>
                  <a:schemeClr val="bg1"/>
                </a:solidFill>
              </a:rPr>
              <a:t> resources</a:t>
            </a:r>
            <a:endParaRPr lang="en-US" sz="24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theme" Target="../theme/theme5.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a:extLst>
              <a:ext uri="{FF2B5EF4-FFF2-40B4-BE49-F238E27FC236}">
                <a16:creationId xmlns:a16="http://schemas.microsoft.com/office/drawing/2014/main" id="{AC1A6047-3E2E-4060-A984-F5FCD359A4D3}"/>
              </a:ext>
            </a:extLst>
          </p:cNvPr>
          <p:cNvSpPr txBox="1">
            <a:spLocks/>
          </p:cNvSpPr>
          <p:nvPr userDrawn="1"/>
        </p:nvSpPr>
        <p:spPr>
          <a:xfrm>
            <a:off x="284480" y="629701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Peter Bennett – Career Services</a:t>
            </a:r>
          </a:p>
        </p:txBody>
      </p:sp>
      <p:sp>
        <p:nvSpPr>
          <p:cNvPr id="9" name="Footer Placeholder 2">
            <a:extLst>
              <a:ext uri="{FF2B5EF4-FFF2-40B4-BE49-F238E27FC236}">
                <a16:creationId xmlns:a16="http://schemas.microsoft.com/office/drawing/2014/main" id="{BE9D583C-34F1-4765-9939-59D96A1DDD87}"/>
              </a:ext>
            </a:extLst>
          </p:cNvPr>
          <p:cNvSpPr txBox="1">
            <a:spLocks/>
          </p:cNvSpPr>
          <p:nvPr userDrawn="1"/>
        </p:nvSpPr>
        <p:spPr>
          <a:xfrm>
            <a:off x="3733800" y="631078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Fall 2023</a:t>
            </a:r>
          </a:p>
        </p:txBody>
      </p:sp>
      <p:pic>
        <p:nvPicPr>
          <p:cNvPr id="4" name="Picture 3">
            <a:extLst>
              <a:ext uri="{FF2B5EF4-FFF2-40B4-BE49-F238E27FC236}">
                <a16:creationId xmlns:a16="http://schemas.microsoft.com/office/drawing/2014/main" id="{9F91723F-79F1-9AFF-8733-79C127E81093}"/>
              </a:ext>
            </a:extLst>
          </p:cNvPr>
          <p:cNvPicPr>
            <a:picLocks noChangeAspect="1"/>
          </p:cNvPicPr>
          <p:nvPr userDrawn="1"/>
        </p:nvPicPr>
        <p:blipFill>
          <a:blip r:embed="rId22"/>
          <a:stretch>
            <a:fillRect/>
          </a:stretch>
        </p:blipFill>
        <p:spPr>
          <a:xfrm>
            <a:off x="7772400" y="6308725"/>
            <a:ext cx="704195" cy="3954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50" r:id="rId3"/>
    <p:sldLayoutId id="2147483665" r:id="rId4"/>
    <p:sldLayoutId id="2147483668" r:id="rId5"/>
    <p:sldLayoutId id="2147483669" r:id="rId6"/>
    <p:sldLayoutId id="2147483670" r:id="rId7"/>
    <p:sldLayoutId id="2147483671" r:id="rId8"/>
    <p:sldLayoutId id="2147483672" r:id="rId9"/>
    <p:sldLayoutId id="2147483655" r:id="rId10"/>
    <p:sldLayoutId id="2147483649" r:id="rId11"/>
    <p:sldLayoutId id="2147483651" r:id="rId12"/>
    <p:sldLayoutId id="2147483652" r:id="rId13"/>
    <p:sldLayoutId id="2147483653" r:id="rId14"/>
    <p:sldLayoutId id="2147483654" r:id="rId15"/>
    <p:sldLayoutId id="2147483656" r:id="rId16"/>
    <p:sldLayoutId id="2147483657" r:id="rId17"/>
    <p:sldLayoutId id="2147483658" r:id="rId18"/>
    <p:sldLayoutId id="2147483659" r:id="rId19"/>
    <p:sldLayoutId id="2147483673"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1A32B-BB5D-45B9-B23A-02150378E37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D225FB-72FD-4238-9FC9-DE4D2C10E2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6AEF6-B83F-43C5-8A42-63FC08D63A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88ABF-BE55-4BC0-B421-77B193F38F86}" type="datetimeFigureOut">
              <a:rPr lang="en-US" smtClean="0"/>
              <a:t>9/26/2023</a:t>
            </a:fld>
            <a:endParaRPr lang="en-US" dirty="0"/>
          </a:p>
        </p:txBody>
      </p:sp>
      <p:sp>
        <p:nvSpPr>
          <p:cNvPr id="5" name="Footer Placeholder 4">
            <a:extLst>
              <a:ext uri="{FF2B5EF4-FFF2-40B4-BE49-F238E27FC236}">
                <a16:creationId xmlns:a16="http://schemas.microsoft.com/office/drawing/2014/main" id="{43E6FD26-7EE7-450D-B6F4-8BB31596A51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EE6A3D-63DC-43E2-A490-604AE35C09F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DE8EB-278A-4A78-B2F2-06A40B337338}" type="slidenum">
              <a:rPr lang="en-US" smtClean="0"/>
              <a:t>‹#›</a:t>
            </a:fld>
            <a:endParaRPr lang="en-US" dirty="0"/>
          </a:p>
        </p:txBody>
      </p:sp>
    </p:spTree>
    <p:extLst>
      <p:ext uri="{BB962C8B-B14F-4D97-AF65-F5344CB8AC3E}">
        <p14:creationId xmlns:p14="http://schemas.microsoft.com/office/powerpoint/2010/main" val="245127988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031370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sldNum="0" hd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November 2021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5539100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a:extLst>
              <a:ext uri="{FF2B5EF4-FFF2-40B4-BE49-F238E27FC236}">
                <a16:creationId xmlns:a16="http://schemas.microsoft.com/office/drawing/2014/main" id="{AC1A6047-3E2E-4060-A984-F5FCD359A4D3}"/>
              </a:ext>
            </a:extLst>
          </p:cNvPr>
          <p:cNvSpPr txBox="1">
            <a:spLocks/>
          </p:cNvSpPr>
          <p:nvPr userDrawn="1"/>
        </p:nvSpPr>
        <p:spPr>
          <a:xfrm>
            <a:off x="284480" y="629701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Peter Bennett – Career Services</a:t>
            </a:r>
          </a:p>
        </p:txBody>
      </p:sp>
      <p:sp>
        <p:nvSpPr>
          <p:cNvPr id="9" name="Footer Placeholder 2">
            <a:extLst>
              <a:ext uri="{FF2B5EF4-FFF2-40B4-BE49-F238E27FC236}">
                <a16:creationId xmlns:a16="http://schemas.microsoft.com/office/drawing/2014/main" id="{BE9D583C-34F1-4765-9939-59D96A1DDD87}"/>
              </a:ext>
            </a:extLst>
          </p:cNvPr>
          <p:cNvSpPr txBox="1">
            <a:spLocks/>
          </p:cNvSpPr>
          <p:nvPr userDrawn="1"/>
        </p:nvSpPr>
        <p:spPr>
          <a:xfrm>
            <a:off x="3733800" y="631078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Fall 2023</a:t>
            </a:r>
          </a:p>
        </p:txBody>
      </p:sp>
      <p:pic>
        <p:nvPicPr>
          <p:cNvPr id="4" name="Picture 3">
            <a:extLst>
              <a:ext uri="{FF2B5EF4-FFF2-40B4-BE49-F238E27FC236}">
                <a16:creationId xmlns:a16="http://schemas.microsoft.com/office/drawing/2014/main" id="{2F108D98-5DA8-37CA-EDF6-075F25A3FA14}"/>
              </a:ext>
            </a:extLst>
          </p:cNvPr>
          <p:cNvPicPr>
            <a:picLocks noChangeAspect="1"/>
          </p:cNvPicPr>
          <p:nvPr userDrawn="1"/>
        </p:nvPicPr>
        <p:blipFill>
          <a:blip r:embed="rId22"/>
          <a:stretch>
            <a:fillRect/>
          </a:stretch>
        </p:blipFill>
        <p:spPr>
          <a:xfrm>
            <a:off x="7924800" y="6368629"/>
            <a:ext cx="542591" cy="304826"/>
          </a:xfrm>
          <a:prstGeom prst="rect">
            <a:avLst/>
          </a:prstGeom>
        </p:spPr>
      </p:pic>
    </p:spTree>
    <p:extLst>
      <p:ext uri="{BB962C8B-B14F-4D97-AF65-F5344CB8AC3E}">
        <p14:creationId xmlns:p14="http://schemas.microsoft.com/office/powerpoint/2010/main" val="210450917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cpbennett@qvcc.edu" TargetMode="Externa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mailto:pbennett@qvcc.edu" TargetMode="External"/><Relationship Id="rId2" Type="http://schemas.openxmlformats.org/officeDocument/2006/relationships/image" Target="../media/image16.jpe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152400" y="76928"/>
            <a:ext cx="8534400" cy="5181600"/>
          </a:xfrm>
          <a:prstGeom prst="rect">
            <a:avLst/>
          </a:prstGeom>
          <a:noFill/>
          <a:ln w="9525">
            <a:noFill/>
            <a:miter lim="800000"/>
            <a:headEnd/>
            <a:tailEnd/>
          </a:ln>
          <a:effectLst/>
        </p:spPr>
        <p:txBody>
          <a:bodyPr/>
          <a:lstStyle/>
          <a:p>
            <a:pPr marL="495300" marR="0" lvl="0" indent="-495300" algn="ctr" defTabSz="914400" rtl="0" eaLnBrk="1" fontAlgn="auto" latinLnBrk="0" hangingPunct="1">
              <a:lnSpc>
                <a:spcPct val="100000"/>
              </a:lnSpc>
              <a:spcBef>
                <a:spcPct val="20000"/>
              </a:spcBef>
              <a:spcAft>
                <a:spcPts val="0"/>
              </a:spcAft>
              <a:buClrTx/>
              <a:buSzTx/>
              <a:buFontTx/>
              <a:buNone/>
              <a:tabLst/>
              <a:defRPr/>
            </a:pPr>
            <a:endParaRPr kumimoji="0" lang="en-US" sz="4100" b="0" i="0" u="none" strike="noStrike" kern="1200" cap="none" spc="0" normalizeH="0" baseline="0" noProof="0" dirty="0">
              <a:ln>
                <a:noFill/>
              </a:ln>
              <a:solidFill>
                <a:prstClr val="black"/>
              </a:solidFill>
              <a:effectLst/>
              <a:uLnTx/>
              <a:uFillTx/>
              <a:latin typeface="Arial"/>
              <a:ea typeface="+mn-ea"/>
              <a:cs typeface="+mn-cs"/>
            </a:endParaRPr>
          </a:p>
          <a:p>
            <a:pPr marL="495300" marR="0" lvl="0" indent="-495300" algn="ctr" defTabSz="914400" rtl="0" eaLnBrk="1" fontAlgn="auto" latinLnBrk="0" hangingPunct="1">
              <a:lnSpc>
                <a:spcPct val="100000"/>
              </a:lnSpc>
              <a:spcBef>
                <a:spcPct val="2000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a:ea typeface="+mn-ea"/>
              <a:cs typeface="+mn-cs"/>
            </a:endParaRPr>
          </a:p>
          <a:p>
            <a:pPr marL="495300" marR="0" lvl="0" indent="-495300" algn="ctr" defTabSz="914400" rtl="0" eaLnBrk="1" fontAlgn="auto" latinLnBrk="0" hangingPunct="1">
              <a:lnSpc>
                <a:spcPct val="100000"/>
              </a:lnSpc>
              <a:spcBef>
                <a:spcPct val="20000"/>
              </a:spcBef>
              <a:spcAft>
                <a:spcPts val="0"/>
              </a:spcAft>
              <a:buClrTx/>
              <a:buSzTx/>
              <a:buFontTx/>
              <a:buNone/>
              <a:tabLst/>
              <a:defRPr/>
            </a:pPr>
            <a:r>
              <a:rPr kumimoji="0" lang="en-US" sz="4100" b="0" i="0" u="none" strike="noStrike" kern="1200" cap="none" spc="0" normalizeH="0" baseline="0" noProof="0" dirty="0">
                <a:ln>
                  <a:noFill/>
                </a:ln>
                <a:solidFill>
                  <a:prstClr val="white"/>
                </a:solidFill>
                <a:effectLst/>
                <a:uLnTx/>
                <a:uFillTx/>
                <a:latin typeface="Arial"/>
                <a:ea typeface="+mn-ea"/>
                <a:cs typeface="+mn-cs"/>
              </a:rPr>
              <a:t> Interviewing Excellence</a:t>
            </a:r>
          </a:p>
          <a:p>
            <a:pPr marL="495300" marR="0" lvl="0" indent="-49530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a:p>
            <a:pPr marL="495300" marR="0" lvl="0" indent="-49530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 For Class Discussions/Video Development</a:t>
            </a:r>
          </a:p>
          <a:p>
            <a:pPr marL="495300" marR="0" lvl="0" indent="-49530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a:p>
            <a:pPr marL="495300" marR="0" lvl="0" indent="-49530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Fall 2023</a:t>
            </a:r>
          </a:p>
        </p:txBody>
      </p:sp>
      <p:sp>
        <p:nvSpPr>
          <p:cNvPr id="2" name="TextBox 1">
            <a:extLst>
              <a:ext uri="{FF2B5EF4-FFF2-40B4-BE49-F238E27FC236}">
                <a16:creationId xmlns:a16="http://schemas.microsoft.com/office/drawing/2014/main" id="{F7BC251F-1CB3-4037-A3CA-C43EAF9B7659}"/>
              </a:ext>
            </a:extLst>
          </p:cNvPr>
          <p:cNvSpPr txBox="1"/>
          <p:nvPr/>
        </p:nvSpPr>
        <p:spPr>
          <a:xfrm>
            <a:off x="1905000" y="6065800"/>
            <a:ext cx="487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Peter Bennett – Director of Career Services</a:t>
            </a:r>
          </a:p>
        </p:txBody>
      </p:sp>
      <p:pic>
        <p:nvPicPr>
          <p:cNvPr id="3" name="Picture 2">
            <a:extLst>
              <a:ext uri="{FF2B5EF4-FFF2-40B4-BE49-F238E27FC236}">
                <a16:creationId xmlns:a16="http://schemas.microsoft.com/office/drawing/2014/main" id="{6FF76D7A-9BD9-3388-7C8C-0EC3E96D6CEF}"/>
              </a:ext>
            </a:extLst>
          </p:cNvPr>
          <p:cNvPicPr>
            <a:picLocks noChangeAspect="1"/>
          </p:cNvPicPr>
          <p:nvPr/>
        </p:nvPicPr>
        <p:blipFill>
          <a:blip r:embed="rId3"/>
          <a:stretch>
            <a:fillRect/>
          </a:stretch>
        </p:blipFill>
        <p:spPr>
          <a:xfrm>
            <a:off x="7543800" y="5948688"/>
            <a:ext cx="1066892" cy="603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Potential story highlights – why this means they should hire you</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You are interested in an accounts payable analyst role, which rewards hard work and allows you to incorporate both your qualitative and quantitative skills in a way that very few positions can</a:t>
            </a:r>
          </a:p>
          <a:p>
            <a:endParaRPr lang="en-US" sz="1600" dirty="0">
              <a:latin typeface="Arial" charset="0"/>
              <a:cs typeface="Arial" charset="0"/>
            </a:endParaRPr>
          </a:p>
          <a:p>
            <a:r>
              <a:rPr lang="en-US" sz="1600" dirty="0">
                <a:latin typeface="Arial" charset="0"/>
                <a:cs typeface="Arial" charset="0"/>
              </a:rPr>
              <a:t>Additionally, the position provides exposure to both internal and external business activities, which has been of high interest to you during your core academic studies</a:t>
            </a:r>
          </a:p>
          <a:p>
            <a:endParaRPr lang="en-US" sz="1600" dirty="0">
              <a:latin typeface="Arial" charset="0"/>
              <a:cs typeface="Arial" charset="0"/>
            </a:endParaRPr>
          </a:p>
          <a:p>
            <a:r>
              <a:rPr lang="en-US" sz="1600" b="1" dirty="0">
                <a:latin typeface="Arial" charset="0"/>
                <a:cs typeface="Arial" charset="0"/>
              </a:rPr>
              <a:t>Each point must be supported by a reserve of anecdotes! Only way to make the story genuine.</a:t>
            </a:r>
          </a:p>
        </p:txBody>
      </p:sp>
    </p:spTree>
    <p:extLst>
      <p:ext uri="{BB962C8B-B14F-4D97-AF65-F5344CB8AC3E}">
        <p14:creationId xmlns:p14="http://schemas.microsoft.com/office/powerpoint/2010/main" val="292230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Potential story highlights – what your story should avoid</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Harping on one dominant strength (one dimensional approach)</a:t>
            </a:r>
          </a:p>
          <a:p>
            <a:pPr lvl="1"/>
            <a:r>
              <a:rPr lang="en-US" sz="1600" dirty="0">
                <a:latin typeface="Arial" charset="0"/>
                <a:cs typeface="Arial" charset="0"/>
              </a:rPr>
              <a:t>Example: Passion for guitar playing is okay because it demonstrates dedication, but don’t take it too far </a:t>
            </a:r>
          </a:p>
          <a:p>
            <a:pPr lvl="1"/>
            <a:r>
              <a:rPr lang="en-US" sz="1600" dirty="0">
                <a:latin typeface="Arial" charset="0"/>
                <a:cs typeface="Arial" charset="0"/>
              </a:rPr>
              <a:t>Example: High GPA is good because it reflects focus and dedication, but don’t oversell it</a:t>
            </a:r>
          </a:p>
          <a:p>
            <a:endParaRPr lang="en-US" sz="1600" dirty="0">
              <a:latin typeface="Arial" charset="0"/>
              <a:cs typeface="Arial" charset="0"/>
            </a:endParaRPr>
          </a:p>
          <a:p>
            <a:r>
              <a:rPr lang="en-US" sz="1600" dirty="0">
                <a:latin typeface="Arial" charset="0"/>
                <a:cs typeface="Arial" charset="0"/>
              </a:rPr>
              <a:t>Grandiosity/Arrogance</a:t>
            </a:r>
          </a:p>
          <a:p>
            <a:pPr lvl="1"/>
            <a:r>
              <a:rPr lang="en-US" sz="1600" dirty="0">
                <a:latin typeface="Arial" charset="0"/>
                <a:cs typeface="Arial" charset="0"/>
              </a:rPr>
              <a:t>They will call you on it and ask you to back it up</a:t>
            </a:r>
          </a:p>
          <a:p>
            <a:endParaRPr lang="en-US" sz="1600" dirty="0">
              <a:latin typeface="Arial" charset="0"/>
              <a:cs typeface="Arial" charset="0"/>
            </a:endParaRPr>
          </a:p>
          <a:p>
            <a:r>
              <a:rPr lang="en-US" sz="1600" dirty="0">
                <a:latin typeface="Arial" charset="0"/>
                <a:cs typeface="Arial" charset="0"/>
              </a:rPr>
              <a:t>Bringing up topics you aren’t sure about</a:t>
            </a:r>
          </a:p>
          <a:p>
            <a:pPr lvl="1"/>
            <a:r>
              <a:rPr lang="en-US" sz="1600" dirty="0">
                <a:latin typeface="Arial" charset="0"/>
                <a:cs typeface="Arial" charset="0"/>
              </a:rPr>
              <a:t>If your favorite class was Macroeconomics, you better be able to answer related follow up questions </a:t>
            </a:r>
          </a:p>
          <a:p>
            <a:endParaRPr lang="en-US" sz="1600" dirty="0">
              <a:latin typeface="Arial" charset="0"/>
              <a:cs typeface="Arial" charset="0"/>
            </a:endParaRPr>
          </a:p>
          <a:p>
            <a:r>
              <a:rPr lang="en-US" sz="1600" dirty="0">
                <a:latin typeface="Arial" charset="0"/>
                <a:cs typeface="Arial" charset="0"/>
              </a:rPr>
              <a:t>Highlighting ANY weaknesses</a:t>
            </a:r>
          </a:p>
        </p:txBody>
      </p:sp>
    </p:spTree>
    <p:extLst>
      <p:ext uri="{BB962C8B-B14F-4D97-AF65-F5344CB8AC3E}">
        <p14:creationId xmlns:p14="http://schemas.microsoft.com/office/powerpoint/2010/main" val="274067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Potential story highlights – general interview techniques</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Practice – over and over and over</a:t>
            </a:r>
          </a:p>
          <a:p>
            <a:endParaRPr lang="en-US" sz="1600" dirty="0">
              <a:latin typeface="Arial" charset="0"/>
              <a:cs typeface="Arial" charset="0"/>
            </a:endParaRPr>
          </a:p>
          <a:p>
            <a:r>
              <a:rPr lang="en-US" sz="1600" dirty="0">
                <a:latin typeface="Arial" charset="0"/>
                <a:cs typeface="Arial" charset="0"/>
              </a:rPr>
              <a:t>NEVER go to an important interview without practicing answers from a list of questions with friends or a career coach first</a:t>
            </a:r>
          </a:p>
          <a:p>
            <a:endParaRPr lang="en-US" sz="1600" dirty="0">
              <a:latin typeface="Arial" charset="0"/>
              <a:cs typeface="Arial" charset="0"/>
            </a:endParaRPr>
          </a:p>
          <a:p>
            <a:r>
              <a:rPr lang="en-US" sz="1600" dirty="0">
                <a:latin typeface="Arial" charset="0"/>
                <a:cs typeface="Arial" charset="0"/>
              </a:rPr>
              <a:t>Practice in front of a mirror</a:t>
            </a:r>
          </a:p>
          <a:p>
            <a:endParaRPr lang="en-US" sz="1600" dirty="0">
              <a:latin typeface="Arial" charset="0"/>
              <a:cs typeface="Arial" charset="0"/>
            </a:endParaRPr>
          </a:p>
          <a:p>
            <a:r>
              <a:rPr lang="en-US" sz="1600" dirty="0">
                <a:latin typeface="Arial" charset="0"/>
                <a:cs typeface="Arial" charset="0"/>
              </a:rPr>
              <a:t>When possible, schedule more important interviews after a few “tune ups”</a:t>
            </a:r>
          </a:p>
          <a:p>
            <a:endParaRPr lang="en-US" sz="1600" dirty="0">
              <a:latin typeface="Arial" charset="0"/>
              <a:cs typeface="Arial" charset="0"/>
            </a:endParaRPr>
          </a:p>
          <a:p>
            <a:r>
              <a:rPr lang="en-US" sz="1600" dirty="0">
                <a:latin typeface="Arial" charset="0"/>
                <a:cs typeface="Arial" charset="0"/>
              </a:rPr>
              <a:t>Nobody is a good interviewee the first time around</a:t>
            </a:r>
          </a:p>
          <a:p>
            <a:endParaRPr lang="en-US" sz="1600" dirty="0">
              <a:latin typeface="Arial" charset="0"/>
              <a:cs typeface="Arial" charset="0"/>
            </a:endParaRPr>
          </a:p>
          <a:p>
            <a:r>
              <a:rPr lang="en-US" sz="1600" dirty="0">
                <a:latin typeface="Arial" charset="0"/>
                <a:cs typeface="Arial" charset="0"/>
              </a:rPr>
              <a:t>Schedule a mock interview with Career Services</a:t>
            </a:r>
          </a:p>
          <a:p>
            <a:pPr marL="457200" lvl="1" indent="0">
              <a:buNone/>
            </a:pPr>
            <a:endParaRPr lang="en-US" sz="1200" dirty="0">
              <a:latin typeface="Arial" charset="0"/>
              <a:cs typeface="Arial" charset="0"/>
            </a:endParaRPr>
          </a:p>
        </p:txBody>
      </p:sp>
    </p:spTree>
    <p:extLst>
      <p:ext uri="{BB962C8B-B14F-4D97-AF65-F5344CB8AC3E}">
        <p14:creationId xmlns:p14="http://schemas.microsoft.com/office/powerpoint/2010/main" val="161693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Open-ended questions</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In an interview, you will be asked many types of questions, many of which will be open-ended questions</a:t>
            </a:r>
          </a:p>
          <a:p>
            <a:endParaRPr lang="en-US" sz="1600" dirty="0">
              <a:latin typeface="Arial" charset="0"/>
              <a:cs typeface="Arial" charset="0"/>
            </a:endParaRPr>
          </a:p>
          <a:p>
            <a:r>
              <a:rPr lang="en-US" sz="1600" dirty="0">
                <a:latin typeface="Arial" charset="0"/>
                <a:cs typeface="Arial" charset="0"/>
              </a:rPr>
              <a:t>They are your chance to shine – tell them who you are on your terms</a:t>
            </a:r>
          </a:p>
          <a:p>
            <a:endParaRPr lang="en-US" sz="1600" dirty="0">
              <a:latin typeface="Arial" charset="0"/>
              <a:cs typeface="Arial" charset="0"/>
            </a:endParaRPr>
          </a:p>
          <a:p>
            <a:r>
              <a:rPr lang="en-US" sz="1600" dirty="0">
                <a:latin typeface="Arial" charset="0"/>
                <a:cs typeface="Arial" charset="0"/>
              </a:rPr>
              <a:t>Opportunity to steer the conversation</a:t>
            </a:r>
          </a:p>
          <a:p>
            <a:endParaRPr lang="en-US" sz="1600" dirty="0">
              <a:latin typeface="Arial" charset="0"/>
              <a:cs typeface="Arial" charset="0"/>
            </a:endParaRPr>
          </a:p>
          <a:p>
            <a:r>
              <a:rPr lang="en-US" sz="1600" dirty="0">
                <a:latin typeface="Arial" charset="0"/>
                <a:cs typeface="Arial" charset="0"/>
              </a:rPr>
              <a:t>Opportunity to tell the story – YOUR story</a:t>
            </a:r>
          </a:p>
        </p:txBody>
      </p:sp>
    </p:spTree>
    <p:extLst>
      <p:ext uri="{BB962C8B-B14F-4D97-AF65-F5344CB8AC3E}">
        <p14:creationId xmlns:p14="http://schemas.microsoft.com/office/powerpoint/2010/main" val="344763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701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“Tell me about yourself”</a:t>
            </a:r>
          </a:p>
          <a:p>
            <a:pPr marL="227013" indent="-227013">
              <a:spcBef>
                <a:spcPct val="20000"/>
              </a:spcBef>
              <a:defRPr/>
            </a:pPr>
            <a:r>
              <a:rPr lang="en-US" dirty="0"/>
              <a:t>“Walk me through your resume”</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493838"/>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This is an opportunity to tell your story</a:t>
            </a:r>
          </a:p>
          <a:p>
            <a:endParaRPr lang="en-US" sz="1600" dirty="0">
              <a:latin typeface="Arial" charset="0"/>
              <a:cs typeface="Arial" charset="0"/>
            </a:endParaRPr>
          </a:p>
          <a:p>
            <a:r>
              <a:rPr lang="en-US" sz="1600" dirty="0">
                <a:latin typeface="Arial" charset="0"/>
                <a:cs typeface="Arial" charset="0"/>
              </a:rPr>
              <a:t>Story should have a progression and be coherent</a:t>
            </a:r>
          </a:p>
          <a:p>
            <a:endParaRPr lang="en-US" sz="1600" dirty="0">
              <a:latin typeface="Arial" charset="0"/>
              <a:cs typeface="Arial" charset="0"/>
            </a:endParaRPr>
          </a:p>
          <a:p>
            <a:r>
              <a:rPr lang="en-US" sz="1600" dirty="0">
                <a:latin typeface="Arial" charset="0"/>
                <a:cs typeface="Arial" charset="0"/>
              </a:rPr>
              <a:t>Focus on relevant coursework and experience</a:t>
            </a:r>
          </a:p>
          <a:p>
            <a:endParaRPr lang="en-US" sz="1600" dirty="0">
              <a:latin typeface="Arial" charset="0"/>
              <a:cs typeface="Arial" charset="0"/>
            </a:endParaRPr>
          </a:p>
          <a:p>
            <a:r>
              <a:rPr lang="en-US" sz="1600" dirty="0">
                <a:latin typeface="Arial" charset="0"/>
                <a:cs typeface="Arial" charset="0"/>
              </a:rPr>
              <a:t>How this all naturally led to your interest in this position</a:t>
            </a:r>
          </a:p>
        </p:txBody>
      </p:sp>
    </p:spTree>
    <p:extLst>
      <p:ext uri="{BB962C8B-B14F-4D97-AF65-F5344CB8AC3E}">
        <p14:creationId xmlns:p14="http://schemas.microsoft.com/office/powerpoint/2010/main" val="149508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“Why this position / industry / company”</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Directly connect your story to this position</a:t>
            </a:r>
          </a:p>
          <a:p>
            <a:endParaRPr lang="en-US" sz="1600" dirty="0">
              <a:latin typeface="Arial" charset="0"/>
              <a:cs typeface="Arial" charset="0"/>
            </a:endParaRPr>
          </a:p>
          <a:p>
            <a:r>
              <a:rPr lang="en-US" sz="1600" dirty="0">
                <a:latin typeface="Arial" charset="0"/>
                <a:cs typeface="Arial" charset="0"/>
              </a:rPr>
              <a:t>If you’ve already told your story in previous questions, focus on how your strengths and passions would make a contribution to this firm</a:t>
            </a:r>
          </a:p>
          <a:p>
            <a:endParaRPr lang="en-US" sz="1600" dirty="0">
              <a:latin typeface="Arial" charset="0"/>
              <a:cs typeface="Arial" charset="0"/>
            </a:endParaRPr>
          </a:p>
          <a:p>
            <a:r>
              <a:rPr lang="en-US" sz="1600" dirty="0">
                <a:latin typeface="Arial" charset="0"/>
                <a:cs typeface="Arial" charset="0"/>
              </a:rPr>
              <a:t>Depending on the position you’re applying to, highlight different strengths</a:t>
            </a:r>
          </a:p>
          <a:p>
            <a:endParaRPr lang="en-US" sz="1600" dirty="0">
              <a:latin typeface="Arial" charset="0"/>
              <a:cs typeface="Arial" charset="0"/>
            </a:endParaRPr>
          </a:p>
          <a:p>
            <a:r>
              <a:rPr lang="en-US" sz="1600" dirty="0">
                <a:latin typeface="Arial" charset="0"/>
                <a:cs typeface="Arial" charset="0"/>
              </a:rPr>
              <a:t>Each position is a unique opportunity – understand the business, your role within the business, and your strengths, and then connect the dots</a:t>
            </a:r>
          </a:p>
          <a:p>
            <a:endParaRPr lang="en-US" sz="1600" dirty="0">
              <a:latin typeface="Arial" charset="0"/>
              <a:cs typeface="Arial" charset="0"/>
            </a:endParaRPr>
          </a:p>
          <a:p>
            <a:r>
              <a:rPr lang="en-US" sz="1600" dirty="0">
                <a:latin typeface="Arial" charset="0"/>
                <a:cs typeface="Arial" charset="0"/>
              </a:rPr>
              <a:t>Recruiter checking to see if you understand and are serious about this role</a:t>
            </a:r>
          </a:p>
        </p:txBody>
      </p:sp>
    </p:spTree>
    <p:extLst>
      <p:ext uri="{BB962C8B-B14F-4D97-AF65-F5344CB8AC3E}">
        <p14:creationId xmlns:p14="http://schemas.microsoft.com/office/powerpoint/2010/main" val="91129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“What is your greatest strength”</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Don’t be afraid to toot your own horn – that’s what they are asking for</a:t>
            </a:r>
          </a:p>
          <a:p>
            <a:endParaRPr lang="en-US" sz="1600" dirty="0">
              <a:latin typeface="Arial" charset="0"/>
              <a:cs typeface="Arial" charset="0"/>
            </a:endParaRPr>
          </a:p>
          <a:p>
            <a:r>
              <a:rPr lang="en-US" sz="1600" dirty="0">
                <a:latin typeface="Arial" charset="0"/>
                <a:cs typeface="Arial" charset="0"/>
              </a:rPr>
              <a:t>However, do not overdo it (“I am the greatest student at my school”) – always back up statements with examples and infuse humility (“of course, I am eager to learn more”)</a:t>
            </a:r>
          </a:p>
          <a:p>
            <a:endParaRPr lang="en-US" sz="1600" dirty="0">
              <a:latin typeface="Arial" charset="0"/>
              <a:cs typeface="Arial" charset="0"/>
            </a:endParaRPr>
          </a:p>
          <a:p>
            <a:r>
              <a:rPr lang="en-US" sz="1600" dirty="0">
                <a:latin typeface="Arial" charset="0"/>
                <a:cs typeface="Arial" charset="0"/>
              </a:rPr>
              <a:t>Should highlight positive traits using anecdotes related to your story</a:t>
            </a:r>
          </a:p>
          <a:p>
            <a:endParaRPr lang="en-US" sz="1600" dirty="0">
              <a:latin typeface="Arial" charset="0"/>
              <a:cs typeface="Arial" charset="0"/>
            </a:endParaRPr>
          </a:p>
          <a:p>
            <a:r>
              <a:rPr lang="en-US" sz="1600" dirty="0">
                <a:latin typeface="Arial" charset="0"/>
                <a:cs typeface="Arial" charset="0"/>
              </a:rPr>
              <a:t>“Through my extensive team project work in my accounting classes, I found that I enjoyed and excelled at motivating the team and providing leadership.  There was a specific time where….” </a:t>
            </a:r>
          </a:p>
        </p:txBody>
      </p:sp>
    </p:spTree>
    <p:extLst>
      <p:ext uri="{BB962C8B-B14F-4D97-AF65-F5344CB8AC3E}">
        <p14:creationId xmlns:p14="http://schemas.microsoft.com/office/powerpoint/2010/main" val="77987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“What is your greatest weakness”</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Must sell weakness as a strength without sounding rehearsed or disingenuous</a:t>
            </a:r>
          </a:p>
          <a:p>
            <a:endParaRPr lang="en-US" sz="1600" dirty="0">
              <a:latin typeface="Arial" charset="0"/>
              <a:cs typeface="Arial" charset="0"/>
            </a:endParaRPr>
          </a:p>
          <a:p>
            <a:r>
              <a:rPr lang="en-US" sz="1600" dirty="0">
                <a:latin typeface="Arial" charset="0"/>
                <a:cs typeface="Arial" charset="0"/>
              </a:rPr>
              <a:t>Very difficult question to answer</a:t>
            </a:r>
          </a:p>
          <a:p>
            <a:endParaRPr lang="en-US" sz="1600" dirty="0">
              <a:latin typeface="Arial" charset="0"/>
              <a:cs typeface="Arial" charset="0"/>
            </a:endParaRPr>
          </a:p>
          <a:p>
            <a:r>
              <a:rPr lang="en-US" sz="1600" dirty="0">
                <a:latin typeface="Arial" charset="0"/>
                <a:cs typeface="Arial" charset="0"/>
              </a:rPr>
              <a:t>Possible weakness: Do you always </a:t>
            </a:r>
            <a:r>
              <a:rPr lang="en-US" sz="1600" b="1" dirty="0">
                <a:latin typeface="Arial" charset="0"/>
                <a:cs typeface="Arial" charset="0"/>
              </a:rPr>
              <a:t>need</a:t>
            </a:r>
            <a:r>
              <a:rPr lang="en-US" sz="1600" dirty="0">
                <a:latin typeface="Arial" charset="0"/>
                <a:cs typeface="Arial" charset="0"/>
              </a:rPr>
              <a:t> to know how something works, but you recognize that under deadlines, this thirst for knowledge might compromise the task at hand?</a:t>
            </a:r>
          </a:p>
          <a:p>
            <a:endParaRPr lang="en-US" sz="1600" dirty="0">
              <a:latin typeface="Arial" charset="0"/>
              <a:cs typeface="Arial" charset="0"/>
            </a:endParaRPr>
          </a:p>
          <a:p>
            <a:r>
              <a:rPr lang="en-US" sz="1600" dirty="0">
                <a:latin typeface="Arial" charset="0"/>
                <a:cs typeface="Arial" charset="0"/>
              </a:rPr>
              <a:t>The key with weaknesses is that you recognize them and have worked to correct them</a:t>
            </a:r>
          </a:p>
          <a:p>
            <a:endParaRPr lang="en-US" sz="1600" dirty="0">
              <a:latin typeface="Arial" charset="0"/>
              <a:cs typeface="Arial" charset="0"/>
            </a:endParaRPr>
          </a:p>
          <a:p>
            <a:r>
              <a:rPr lang="en-US" sz="1600" dirty="0">
                <a:latin typeface="Arial" charset="0"/>
                <a:cs typeface="Arial" charset="0"/>
              </a:rPr>
              <a:t>Caution: have a follow up “weakness”; interviewers have been known to counter with “that’s not really a weakness, tell me a real weakness”</a:t>
            </a:r>
          </a:p>
          <a:p>
            <a:endParaRPr lang="en-US" sz="1600" dirty="0">
              <a:latin typeface="Arial" charset="0"/>
              <a:cs typeface="Arial" charset="0"/>
            </a:endParaRPr>
          </a:p>
          <a:p>
            <a:r>
              <a:rPr lang="en-US" sz="1600" b="1" dirty="0">
                <a:latin typeface="Arial" charset="0"/>
                <a:cs typeface="Arial" charset="0"/>
              </a:rPr>
              <a:t>Never </a:t>
            </a:r>
            <a:r>
              <a:rPr lang="en-US" sz="1600" dirty="0">
                <a:latin typeface="Arial" charset="0"/>
                <a:cs typeface="Arial" charset="0"/>
              </a:rPr>
              <a:t>admit a damaging weakness (always late, no attention to detail, can’t play with others, etc.)</a:t>
            </a:r>
          </a:p>
        </p:txBody>
      </p:sp>
    </p:spTree>
    <p:extLst>
      <p:ext uri="{BB962C8B-B14F-4D97-AF65-F5344CB8AC3E}">
        <p14:creationId xmlns:p14="http://schemas.microsoft.com/office/powerpoint/2010/main" val="195467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Where do you see yourself in 5 years?</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Show that you understand the career progression </a:t>
            </a:r>
          </a:p>
          <a:p>
            <a:endParaRPr lang="en-US" sz="1600" dirty="0">
              <a:latin typeface="Arial" charset="0"/>
              <a:cs typeface="Arial" charset="0"/>
            </a:endParaRPr>
          </a:p>
          <a:p>
            <a:r>
              <a:rPr lang="en-US" sz="1600" dirty="0">
                <a:latin typeface="Arial" charset="0"/>
                <a:cs typeface="Arial" charset="0"/>
              </a:rPr>
              <a:t>Answer depends on the role you are interviewing for</a:t>
            </a:r>
          </a:p>
          <a:p>
            <a:endParaRPr lang="en-US" sz="1600" dirty="0">
              <a:latin typeface="Arial" charset="0"/>
              <a:cs typeface="Arial" charset="0"/>
            </a:endParaRPr>
          </a:p>
          <a:p>
            <a:r>
              <a:rPr lang="en-US" sz="1600" dirty="0">
                <a:latin typeface="Arial" charset="0"/>
                <a:cs typeface="Arial" charset="0"/>
              </a:rPr>
              <a:t>OK to say that your near-term experience in the role you’re interviewing for will help to identify exact career paths, but you need to express a general desire to stay within the industry, and reaffirm that it is because of the unique opportunities, experience, and exposure this position provides that you will be able to move towards your career goals</a:t>
            </a:r>
          </a:p>
        </p:txBody>
      </p:sp>
    </p:spTree>
    <p:extLst>
      <p:ext uri="{BB962C8B-B14F-4D97-AF65-F5344CB8AC3E}">
        <p14:creationId xmlns:p14="http://schemas.microsoft.com/office/powerpoint/2010/main" val="173785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701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“Why should we hire you?”</a:t>
            </a:r>
          </a:p>
          <a:p>
            <a:pPr marL="227013" indent="-227013">
              <a:spcBef>
                <a:spcPct val="20000"/>
              </a:spcBef>
              <a:defRPr/>
            </a:pPr>
            <a:r>
              <a:rPr lang="en-US" dirty="0"/>
              <a:t>“What sets you apart?”</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417638"/>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This is another opportunity to tell your story</a:t>
            </a:r>
          </a:p>
          <a:p>
            <a:endParaRPr lang="en-US" sz="1600" dirty="0">
              <a:latin typeface="Arial" charset="0"/>
              <a:cs typeface="Arial" charset="0"/>
            </a:endParaRPr>
          </a:p>
          <a:p>
            <a:r>
              <a:rPr lang="en-US" sz="1600" dirty="0">
                <a:latin typeface="Arial" charset="0"/>
                <a:cs typeface="Arial" charset="0"/>
              </a:rPr>
              <a:t>Although the question seems to ask for it, avoid speaking negatively about others – focus on your strengths, not on the weaknesses of others</a:t>
            </a:r>
          </a:p>
        </p:txBody>
      </p:sp>
    </p:spTree>
    <p:extLst>
      <p:ext uri="{BB962C8B-B14F-4D97-AF65-F5344CB8AC3E}">
        <p14:creationId xmlns:p14="http://schemas.microsoft.com/office/powerpoint/2010/main" val="412118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Get an edge! Engage! “Own” your career search process!</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p:txBody>
          <a:bodyPr/>
          <a:lstStyle/>
          <a:p>
            <a:r>
              <a:rPr lang="en-US" dirty="0"/>
              <a:t>Why am I here?</a:t>
            </a:r>
          </a:p>
        </p:txBody>
      </p:sp>
      <p:sp>
        <p:nvSpPr>
          <p:cNvPr id="10" name="Text Box 3"/>
          <p:cNvSpPr txBox="1">
            <a:spLocks noChangeArrowheads="1"/>
          </p:cNvSpPr>
          <p:nvPr/>
        </p:nvSpPr>
        <p:spPr bwMode="auto">
          <a:xfrm>
            <a:off x="228600" y="10668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b="1">
                <a:solidFill>
                  <a:schemeClr val="tx1"/>
                </a:solidFill>
                <a:latin typeface="Verdana" pitchFamily="34" charset="0"/>
              </a:defRPr>
            </a:lvl1pPr>
            <a:lvl2pPr marL="795338" indent="-338138"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buFont typeface="Arial" pitchFamily="34" charset="0"/>
              <a:buChar char="•"/>
            </a:pPr>
            <a:r>
              <a:rPr lang="en-US" sz="1600" b="0" dirty="0">
                <a:latin typeface="Arial" pitchFamily="34" charset="0"/>
                <a:cs typeface="Arial" pitchFamily="34" charset="0"/>
              </a:rPr>
              <a:t>This seminar is designed to provide you with a general understanding of what you need     to do in order to prepare well for interviews and convince a company that you are THE best fit for the advertised position.</a:t>
            </a:r>
          </a:p>
          <a:p>
            <a:pPr eaLnBrk="1" hangingPunct="1">
              <a:buFont typeface="Arial" pitchFamily="34" charset="0"/>
              <a:buChar char="•"/>
            </a:pPr>
            <a:endParaRPr lang="en-US" sz="1600" b="0" dirty="0">
              <a:latin typeface="Arial" pitchFamily="34" charset="0"/>
              <a:cs typeface="Arial" pitchFamily="34" charset="0"/>
            </a:endParaRPr>
          </a:p>
          <a:p>
            <a:pPr lvl="1" eaLnBrk="1" hangingPunct="1">
              <a:buFont typeface="Arial" pitchFamily="34" charset="0"/>
              <a:buChar char="•"/>
            </a:pPr>
            <a:r>
              <a:rPr lang="en-US" sz="1600" dirty="0">
                <a:latin typeface="Arial" pitchFamily="34" charset="0"/>
                <a:cs typeface="Arial" pitchFamily="34" charset="0"/>
              </a:rPr>
              <a:t>YOU (Sell Side) need to convince a company (Buy Side) to hire you</a:t>
            </a:r>
          </a:p>
          <a:p>
            <a:pPr lvl="2" eaLnBrk="1" hangingPunct="1">
              <a:buFont typeface="Arial" pitchFamily="34" charset="0"/>
              <a:buChar char="•"/>
            </a:pPr>
            <a:r>
              <a:rPr lang="en-US" sz="1600" b="0" dirty="0">
                <a:latin typeface="Arial" pitchFamily="34" charset="0"/>
                <a:cs typeface="Arial" pitchFamily="34" charset="0"/>
              </a:rPr>
              <a:t>How to prepare for business interviews</a:t>
            </a:r>
          </a:p>
          <a:p>
            <a:pPr lvl="2" eaLnBrk="1" hangingPunct="1">
              <a:buFont typeface="Arial" pitchFamily="34" charset="0"/>
              <a:buChar char="•"/>
            </a:pPr>
            <a:r>
              <a:rPr lang="en-US" sz="1600" b="0" dirty="0">
                <a:latin typeface="Arial" pitchFamily="34" charset="0"/>
                <a:cs typeface="Arial" pitchFamily="34" charset="0"/>
              </a:rPr>
              <a:t>Review of typical questions and optimal responses</a:t>
            </a:r>
          </a:p>
          <a:p>
            <a:pPr lvl="2" eaLnBrk="1" hangingPunct="1">
              <a:buFont typeface="Arial" pitchFamily="34" charset="0"/>
              <a:buChar char="•"/>
            </a:pPr>
            <a:r>
              <a:rPr lang="en-US" sz="1600" b="0" dirty="0">
                <a:latin typeface="Arial" pitchFamily="34" charset="0"/>
                <a:cs typeface="Arial" pitchFamily="34" charset="0"/>
              </a:rPr>
              <a:t>Key dos and don'ts that every interviewee must know</a:t>
            </a:r>
          </a:p>
          <a:p>
            <a:pPr lvl="2" eaLnBrk="1" hangingPunct="1">
              <a:buFont typeface="Arial" pitchFamily="34" charset="0"/>
              <a:buChar char="•"/>
            </a:pPr>
            <a:r>
              <a:rPr lang="en-US" sz="1600" b="0" dirty="0">
                <a:latin typeface="Arial" pitchFamily="34" charset="0"/>
                <a:cs typeface="Arial" pitchFamily="34" charset="0"/>
              </a:rPr>
              <a:t>Art and science of interviewing</a:t>
            </a:r>
          </a:p>
          <a:p>
            <a:pPr lvl="2" eaLnBrk="1" hangingPunct="1">
              <a:buFont typeface="Arial" pitchFamily="34" charset="0"/>
              <a:buChar char="•"/>
            </a:pPr>
            <a:endParaRPr lang="en-US" sz="1600" b="0" dirty="0">
              <a:latin typeface="Arial" pitchFamily="34" charset="0"/>
              <a:cs typeface="Arial" pitchFamily="34" charset="0"/>
            </a:endParaRPr>
          </a:p>
          <a:p>
            <a:pPr marL="457200" lvl="1" indent="0" eaLnBrk="1" hangingPunct="1">
              <a:buFont typeface="Arial" pitchFamily="34" charset="0"/>
              <a:buChar char="•"/>
            </a:pPr>
            <a:r>
              <a:rPr lang="en-US" sz="1600" dirty="0">
                <a:solidFill>
                  <a:prstClr val="black"/>
                </a:solidFill>
                <a:latin typeface="Arial" pitchFamily="34" charset="0"/>
                <a:cs typeface="Arial" pitchFamily="34" charset="0"/>
              </a:rPr>
              <a:t>      Review of Some Short Videos – What NOT To Do! What TO Do!</a:t>
            </a:r>
          </a:p>
          <a:p>
            <a:pPr marL="457200" lvl="1" indent="0" eaLnBrk="1" hangingPunct="1">
              <a:buFont typeface="Arial" pitchFamily="34" charset="0"/>
              <a:buChar char="•"/>
            </a:pPr>
            <a:endParaRPr lang="en-US" sz="1600" b="0" dirty="0">
              <a:solidFill>
                <a:prstClr val="black"/>
              </a:solidFill>
              <a:latin typeface="Arial" pitchFamily="34" charset="0"/>
              <a:cs typeface="Arial" pitchFamily="34" charset="0"/>
            </a:endParaRPr>
          </a:p>
          <a:p>
            <a:pPr marL="457200" lvl="1" indent="0" eaLnBrk="1" hangingPunct="1">
              <a:buFont typeface="Arial" pitchFamily="34" charset="0"/>
              <a:buChar char="•"/>
            </a:pPr>
            <a:r>
              <a:rPr lang="en-US" sz="1600" b="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Practice, Practice, Practice – Interviewing!</a:t>
            </a:r>
            <a:endParaRPr lang="en-US" sz="1600" dirty="0">
              <a:latin typeface="Arial" pitchFamily="34" charset="0"/>
              <a:cs typeface="Arial" pitchFamily="34" charset="0"/>
            </a:endParaRPr>
          </a:p>
          <a:p>
            <a:pPr lvl="2" eaLnBrk="1" hangingPunct="1">
              <a:buFont typeface="Arial" pitchFamily="34" charset="0"/>
              <a:buChar char="•"/>
            </a:pPr>
            <a:r>
              <a:rPr lang="en-US" sz="1600" b="0" dirty="0">
                <a:latin typeface="Arial" pitchFamily="34" charset="0"/>
                <a:cs typeface="Arial" pitchFamily="34" charset="0"/>
              </a:rPr>
              <a:t>Role play interviews with classmates/friends/family</a:t>
            </a:r>
          </a:p>
          <a:p>
            <a:pPr lvl="2" eaLnBrk="1" hangingPunct="1">
              <a:buFont typeface="Arial" pitchFamily="34" charset="0"/>
              <a:buChar char="•"/>
            </a:pPr>
            <a:r>
              <a:rPr lang="en-US" sz="1600" b="0" dirty="0">
                <a:latin typeface="Arial" pitchFamily="34" charset="0"/>
                <a:cs typeface="Arial" pitchFamily="34" charset="0"/>
              </a:rPr>
              <a:t>Career Services is available for mock interviews (in-person or virtual)</a:t>
            </a:r>
          </a:p>
          <a:p>
            <a:pPr lvl="2" eaLnBrk="1" hangingPunct="1">
              <a:buFont typeface="Arial" pitchFamily="34" charset="0"/>
              <a:buChar char="•"/>
            </a:pPr>
            <a:endParaRPr lang="en-US" sz="1600" b="0" dirty="0">
              <a:latin typeface="Arial" pitchFamily="34" charset="0"/>
              <a:cs typeface="Arial" pitchFamily="34" charset="0"/>
            </a:endParaRPr>
          </a:p>
          <a:p>
            <a:pPr marL="457200" lvl="1" indent="0" eaLnBrk="1" hangingPunct="1">
              <a:buFont typeface="Arial" pitchFamily="34" charset="0"/>
              <a:buChar char="•"/>
            </a:pPr>
            <a:r>
              <a:rPr lang="en-US" sz="1600" b="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Questions and Answers</a:t>
            </a:r>
            <a:endParaRPr lang="en-US" sz="1600" dirty="0">
              <a:latin typeface="Arial" pitchFamily="34" charset="0"/>
              <a:cs typeface="Arial" pitchFamily="34" charset="0"/>
            </a:endParaRPr>
          </a:p>
          <a:p>
            <a:pPr marL="914400" lvl="2" indent="0" eaLnBrk="1" hangingPunct="1"/>
            <a:endParaRPr lang="en-US" sz="1600" b="0" dirty="0">
              <a:latin typeface="Arial" pitchFamily="34" charset="0"/>
              <a:cs typeface="Arial" pitchFamily="34" charset="0"/>
            </a:endParaRPr>
          </a:p>
        </p:txBody>
      </p:sp>
      <p:sp>
        <p:nvSpPr>
          <p:cNvPr id="4" name="AutoShape 2" descr="Image result for picture of a student being interviewed for finance rol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icture of a student being interviewed for finance rol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5821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solidFill>
                  <a:prstClr val="white"/>
                </a:solidFill>
              </a:rPr>
              <a:t>Job Interview Video Example – From the “Pursuit of Happyness” Movie</a:t>
            </a:r>
          </a:p>
        </p:txBody>
      </p:sp>
      <p:sp>
        <p:nvSpPr>
          <p:cNvPr id="13" name="Rectangle 58"/>
          <p:cNvSpPr>
            <a:spLocks noGrp="1" noChangeArrowheads="1"/>
          </p:cNvSpPr>
          <p:nvPr>
            <p:ph type="sldNum" sz="quarter" idx="12"/>
          </p:nvPr>
        </p:nvSpPr>
        <p:spPr>
          <a:prstGeom prst="rect">
            <a:avLst/>
          </a:prstGeom>
          <a:ln/>
        </p:spPr>
        <p:txBody>
          <a:bodyPr/>
          <a:lstStyle/>
          <a:p>
            <a:endParaRPr lang="en-US" sz="1400" dirty="0">
              <a:solidFill>
                <a:prstClr val="black">
                  <a:tint val="75000"/>
                </a:prstClr>
              </a:solidFill>
            </a:endParaRPr>
          </a:p>
          <a:p>
            <a:endParaRPr lang="en-US" sz="800" dirty="0">
              <a:solidFill>
                <a:prstClr val="black">
                  <a:tint val="75000"/>
                </a:prstClr>
              </a:solidFill>
            </a:endParaRP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cs typeface="Arial" charset="0"/>
            </a:endParaRPr>
          </a:p>
        </p:txBody>
      </p:sp>
      <p:sp>
        <p:nvSpPr>
          <p:cNvPr id="6" name="TextBox 5">
            <a:extLst>
              <a:ext uri="{FF2B5EF4-FFF2-40B4-BE49-F238E27FC236}">
                <a16:creationId xmlns:a16="http://schemas.microsoft.com/office/drawing/2014/main" id="{80BB78C0-3A67-6B4A-E9DC-4642FE9C43B5}"/>
              </a:ext>
            </a:extLst>
          </p:cNvPr>
          <p:cNvSpPr txBox="1"/>
          <p:nvPr/>
        </p:nvSpPr>
        <p:spPr>
          <a:xfrm>
            <a:off x="2362200" y="3453922"/>
            <a:ext cx="4724400" cy="1569660"/>
          </a:xfrm>
          <a:prstGeom prst="rect">
            <a:avLst/>
          </a:prstGeom>
          <a:noFill/>
        </p:spPr>
        <p:txBody>
          <a:bodyPr wrap="square">
            <a:spAutoFit/>
          </a:bodyPr>
          <a:lstStyle/>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Google “</a:t>
            </a:r>
            <a:r>
              <a:rPr lang="en-US" sz="1600" b="1" dirty="0">
                <a:effectLst/>
                <a:latin typeface="Arial" panose="020B0604020202020204" pitchFamily="34" charset="0"/>
                <a:ea typeface="Calibri" panose="020F0502020204030204" pitchFamily="34" charset="0"/>
                <a:cs typeface="Arial" panose="020B0604020202020204" pitchFamily="34" charset="0"/>
              </a:rPr>
              <a:t>Videos of Interview in Pursuit of</a:t>
            </a:r>
          </a:p>
          <a:p>
            <a:pPr marL="0" marR="0">
              <a:spcBef>
                <a:spcPts val="0"/>
              </a:spcBef>
              <a:spcAft>
                <a:spcPts val="0"/>
              </a:spcAft>
            </a:pPr>
            <a:r>
              <a:rPr lang="en-US" sz="1600" b="1" dirty="0" err="1">
                <a:effectLst/>
                <a:latin typeface="Arial" panose="020B0604020202020204" pitchFamily="34" charset="0"/>
                <a:ea typeface="Calibri" panose="020F0502020204030204" pitchFamily="34" charset="0"/>
                <a:cs typeface="Arial" panose="020B0604020202020204" pitchFamily="34" charset="0"/>
              </a:rPr>
              <a:t>Happyness</a:t>
            </a:r>
            <a:r>
              <a:rPr lang="en-US" sz="1600" b="1" dirty="0">
                <a:effectLst/>
                <a:latin typeface="Arial" panose="020B0604020202020204" pitchFamily="34" charset="0"/>
                <a:ea typeface="Calibri" panose="020F0502020204030204" pitchFamily="34" charset="0"/>
                <a:cs typeface="Arial" panose="020B0604020202020204" pitchFamily="34" charset="0"/>
              </a:rPr>
              <a:t> Movie</a:t>
            </a:r>
            <a:r>
              <a:rPr lang="en-US" sz="1600" dirty="0">
                <a:effectLst/>
                <a:latin typeface="Arial" panose="020B0604020202020204" pitchFamily="34" charset="0"/>
                <a:ea typeface="Calibri" panose="020F0502020204030204" pitchFamily="34" charset="0"/>
                <a:cs typeface="Arial" panose="020B0604020202020204" pitchFamily="34" charset="0"/>
              </a:rPr>
              <a:t>” featuring Will Smith to see a powerful example of overcoming obstacles to make a positive impression and interview with excellence.</a:t>
            </a:r>
          </a:p>
        </p:txBody>
      </p:sp>
      <p:pic>
        <p:nvPicPr>
          <p:cNvPr id="1026" name="Picture 2" descr="Will Smith and Jaden Smith in The Pursuit of Happyness (2006)">
            <a:extLst>
              <a:ext uri="{FF2B5EF4-FFF2-40B4-BE49-F238E27FC236}">
                <a16:creationId xmlns:a16="http://schemas.microsoft.com/office/drawing/2014/main" id="{E3268CE9-BBA6-76A3-A2F9-2B3EE6ABC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00050"/>
            <a:ext cx="1989804" cy="198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82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“Why do you want to work here?”</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 your research about the company you interview with</a:t>
            </a:r>
          </a:p>
          <a:p>
            <a:endParaRPr lang="en-US" sz="1600" dirty="0">
              <a:latin typeface="Arial" charset="0"/>
              <a:cs typeface="Arial" charset="0"/>
            </a:endParaRPr>
          </a:p>
          <a:p>
            <a:r>
              <a:rPr lang="en-US" sz="1600" dirty="0">
                <a:latin typeface="Arial" charset="0"/>
                <a:cs typeface="Arial" charset="0"/>
              </a:rPr>
              <a:t>Know the organizational structure, culture, recent news, name of CEO, annual revenues, competitors, head of the group, etc.</a:t>
            </a:r>
          </a:p>
          <a:p>
            <a:endParaRPr lang="en-US" sz="1600" dirty="0">
              <a:latin typeface="Arial" charset="0"/>
              <a:cs typeface="Arial" charset="0"/>
            </a:endParaRPr>
          </a:p>
          <a:p>
            <a:r>
              <a:rPr lang="en-US" sz="1600" dirty="0">
                <a:latin typeface="Arial" charset="0"/>
                <a:cs typeface="Arial" charset="0"/>
              </a:rPr>
              <a:t>Company website (make sure to read press releases), and LinkedIn.com are great resources</a:t>
            </a:r>
          </a:p>
          <a:p>
            <a:endParaRPr lang="en-US" sz="1600" dirty="0">
              <a:latin typeface="Arial" charset="0"/>
              <a:cs typeface="Arial" charset="0"/>
            </a:endParaRPr>
          </a:p>
          <a:p>
            <a:r>
              <a:rPr lang="en-US" sz="1600" dirty="0">
                <a:latin typeface="Arial" charset="0"/>
                <a:cs typeface="Arial" charset="0"/>
              </a:rPr>
              <a:t>Tie to your story</a:t>
            </a:r>
          </a:p>
          <a:p>
            <a:endParaRPr lang="en-US" sz="1600" dirty="0">
              <a:latin typeface="Arial" charset="0"/>
              <a:cs typeface="Arial" charset="0"/>
            </a:endParaRPr>
          </a:p>
          <a:p>
            <a:r>
              <a:rPr lang="en-US" sz="1600" dirty="0">
                <a:latin typeface="Arial" charset="0"/>
                <a:cs typeface="Arial" charset="0"/>
              </a:rPr>
              <a:t>This is another opportunity to tell your story</a:t>
            </a:r>
          </a:p>
        </p:txBody>
      </p:sp>
    </p:spTree>
    <p:extLst>
      <p:ext uri="{BB962C8B-B14F-4D97-AF65-F5344CB8AC3E}">
        <p14:creationId xmlns:p14="http://schemas.microsoft.com/office/powerpoint/2010/main" val="121369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“Where else are you interviewing?”</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 not mention unrelated companies/roles</a:t>
            </a:r>
          </a:p>
          <a:p>
            <a:endParaRPr lang="en-US" sz="1600" dirty="0">
              <a:latin typeface="Arial" charset="0"/>
              <a:cs typeface="Arial" charset="0"/>
            </a:endParaRPr>
          </a:p>
          <a:p>
            <a:r>
              <a:rPr lang="en-US" sz="1600" dirty="0">
                <a:latin typeface="Arial" charset="0"/>
                <a:cs typeface="Arial" charset="0"/>
              </a:rPr>
              <a:t>Mention only other similar firms – limit specifics, and never criticize other firms</a:t>
            </a:r>
          </a:p>
          <a:p>
            <a:endParaRPr lang="en-US" sz="1600" dirty="0">
              <a:latin typeface="Arial" charset="0"/>
              <a:cs typeface="Arial" charset="0"/>
            </a:endParaRPr>
          </a:p>
          <a:p>
            <a:r>
              <a:rPr lang="en-US" sz="1600" dirty="0">
                <a:latin typeface="Arial" charset="0"/>
                <a:cs typeface="Arial" charset="0"/>
              </a:rPr>
              <a:t>Reiterate your enthusiasm for the position with the interviewer</a:t>
            </a:r>
          </a:p>
          <a:p>
            <a:endParaRPr lang="en-US" sz="1600" dirty="0">
              <a:latin typeface="Arial" charset="0"/>
              <a:cs typeface="Arial" charset="0"/>
            </a:endParaRPr>
          </a:p>
          <a:p>
            <a:r>
              <a:rPr lang="en-US" sz="1600" dirty="0">
                <a:latin typeface="Arial" charset="0"/>
                <a:cs typeface="Arial" charset="0"/>
              </a:rPr>
              <a:t>Reiterate your enthusiasm for the company you are interviewing with</a:t>
            </a:r>
          </a:p>
        </p:txBody>
      </p:sp>
    </p:spTree>
    <p:extLst>
      <p:ext uri="{BB962C8B-B14F-4D97-AF65-F5344CB8AC3E}">
        <p14:creationId xmlns:p14="http://schemas.microsoft.com/office/powerpoint/2010/main" val="207440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Some Common Interview Questions</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Arial" charset="0"/>
                <a:cs typeface="Arial" charset="0"/>
              </a:rPr>
              <a:t>“Tell me about a risk you have taken in your life”</a:t>
            </a:r>
          </a:p>
          <a:p>
            <a:r>
              <a:rPr lang="en-US" sz="1600" dirty="0">
                <a:latin typeface="Arial" charset="0"/>
                <a:cs typeface="Arial" charset="0"/>
              </a:rPr>
              <a:t>May be an opportunity to explain holes in your resume </a:t>
            </a:r>
          </a:p>
          <a:p>
            <a:pPr marL="0" indent="0">
              <a:buNone/>
            </a:pPr>
            <a:endParaRPr lang="en-US" sz="1600" dirty="0">
              <a:latin typeface="Arial" charset="0"/>
              <a:cs typeface="Arial" charset="0"/>
            </a:endParaRPr>
          </a:p>
          <a:p>
            <a:pPr marL="0" indent="0">
              <a:buNone/>
            </a:pPr>
            <a:r>
              <a:rPr lang="en-US" sz="1600" b="1" dirty="0">
                <a:latin typeface="Arial" charset="0"/>
                <a:cs typeface="Arial" charset="0"/>
              </a:rPr>
              <a:t>“Describe your 3 best personality traits”</a:t>
            </a:r>
          </a:p>
          <a:p>
            <a:r>
              <a:rPr lang="en-US" sz="1600" dirty="0">
                <a:latin typeface="Arial" charset="0"/>
                <a:cs typeface="Arial" charset="0"/>
              </a:rPr>
              <a:t>If you say “sense of humor,” be ready to tell a joke or share a funny scene from television or a movie</a:t>
            </a:r>
          </a:p>
          <a:p>
            <a:pPr marL="0" indent="0">
              <a:buNone/>
            </a:pPr>
            <a:endParaRPr lang="en-US" sz="1600" dirty="0">
              <a:latin typeface="Arial" charset="0"/>
              <a:cs typeface="Arial" charset="0"/>
            </a:endParaRPr>
          </a:p>
          <a:p>
            <a:pPr marL="0" indent="0">
              <a:buNone/>
            </a:pPr>
            <a:r>
              <a:rPr lang="en-US" sz="1600" b="1" dirty="0">
                <a:latin typeface="Arial" charset="0"/>
                <a:cs typeface="Arial" charset="0"/>
              </a:rPr>
              <a:t>“Describe a time in which you failed at something?”</a:t>
            </a:r>
          </a:p>
          <a:p>
            <a:r>
              <a:rPr lang="en-US" sz="1600" dirty="0">
                <a:latin typeface="Arial" charset="0"/>
                <a:cs typeface="Arial" charset="0"/>
              </a:rPr>
              <a:t>Pick a failure that does not reflect a fundamental weakness</a:t>
            </a:r>
          </a:p>
          <a:p>
            <a:r>
              <a:rPr lang="en-US" sz="1600" dirty="0">
                <a:latin typeface="Arial" charset="0"/>
                <a:cs typeface="Arial" charset="0"/>
              </a:rPr>
              <a:t>May also be an opportunity to explain problematic areas in your resume</a:t>
            </a:r>
          </a:p>
        </p:txBody>
      </p:sp>
    </p:spTree>
    <p:extLst>
      <p:ext uri="{BB962C8B-B14F-4D97-AF65-F5344CB8AC3E}">
        <p14:creationId xmlns:p14="http://schemas.microsoft.com/office/powerpoint/2010/main" val="3194638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“Common Interview Questions (Continued)</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600" b="1" dirty="0">
                <a:latin typeface="Arial" charset="0"/>
                <a:cs typeface="Arial" charset="0"/>
              </a:rPr>
              <a:t>“When is it better to follow than to lead?”</a:t>
            </a:r>
          </a:p>
          <a:p>
            <a:r>
              <a:rPr lang="en-US" sz="1600" dirty="0">
                <a:latin typeface="Arial" charset="0"/>
                <a:cs typeface="Arial" charset="0"/>
              </a:rPr>
              <a:t>You will have to follow a lot as an entry level professional, so provide examples that reflect your understanding that deferring to the expertise of others is important</a:t>
            </a:r>
          </a:p>
          <a:p>
            <a:pPr>
              <a:buNone/>
            </a:pPr>
            <a:endParaRPr lang="en-US" sz="1600" dirty="0">
              <a:latin typeface="Arial" charset="0"/>
              <a:cs typeface="Arial" charset="0"/>
            </a:endParaRPr>
          </a:p>
          <a:p>
            <a:pPr>
              <a:buNone/>
            </a:pPr>
            <a:r>
              <a:rPr lang="en-US" sz="1600" b="1" dirty="0">
                <a:latin typeface="Arial" charset="0"/>
                <a:cs typeface="Arial" charset="0"/>
              </a:rPr>
              <a:t>“Who are the 3 most influential people in your life?”</a:t>
            </a:r>
          </a:p>
          <a:p>
            <a:r>
              <a:rPr lang="en-US" sz="1600" dirty="0">
                <a:latin typeface="Arial" charset="0"/>
                <a:cs typeface="Arial" charset="0"/>
              </a:rPr>
              <a:t>Stick to personal relationships – family, friends, mentors, professors, be ready to explain why</a:t>
            </a:r>
          </a:p>
          <a:p>
            <a:endParaRPr lang="en-US" sz="1600" dirty="0">
              <a:latin typeface="Arial" charset="0"/>
              <a:cs typeface="Arial" charset="0"/>
            </a:endParaRPr>
          </a:p>
          <a:p>
            <a:pPr>
              <a:buNone/>
            </a:pPr>
            <a:r>
              <a:rPr lang="en-US" sz="1600" b="1" dirty="0">
                <a:latin typeface="Arial" charset="0"/>
                <a:cs typeface="Arial" charset="0"/>
              </a:rPr>
              <a:t>“Who do you most admire?”</a:t>
            </a:r>
          </a:p>
          <a:p>
            <a:r>
              <a:rPr lang="en-US" sz="1600" dirty="0">
                <a:latin typeface="Arial" charset="0"/>
                <a:cs typeface="Arial" charset="0"/>
              </a:rPr>
              <a:t>Avoid controversial figures</a:t>
            </a:r>
          </a:p>
          <a:p>
            <a:pPr>
              <a:buNone/>
            </a:pPr>
            <a:endParaRPr lang="en-US" sz="1600" b="1" dirty="0">
              <a:latin typeface="Arial" charset="0"/>
              <a:cs typeface="Arial" charset="0"/>
            </a:endParaRPr>
          </a:p>
          <a:p>
            <a:pPr>
              <a:buNone/>
            </a:pPr>
            <a:r>
              <a:rPr lang="en-US" sz="1600" b="1" dirty="0">
                <a:latin typeface="Arial" charset="0"/>
                <a:cs typeface="Arial" charset="0"/>
              </a:rPr>
              <a:t>“How would others describe you?” Strengths/Weaknesses? In three words?</a:t>
            </a:r>
          </a:p>
          <a:p>
            <a:pPr>
              <a:buNone/>
            </a:pPr>
            <a:endParaRPr lang="en-US" sz="1600" dirty="0">
              <a:latin typeface="Arial" charset="0"/>
              <a:cs typeface="Arial" charset="0"/>
            </a:endParaRPr>
          </a:p>
          <a:p>
            <a:pPr>
              <a:buNone/>
            </a:pPr>
            <a:r>
              <a:rPr lang="en-US" sz="1600" b="1" dirty="0">
                <a:latin typeface="Arial" charset="0"/>
                <a:cs typeface="Arial" charset="0"/>
              </a:rPr>
              <a:t>“What book are you currently reading?”</a:t>
            </a:r>
          </a:p>
        </p:txBody>
      </p:sp>
    </p:spTree>
    <p:extLst>
      <p:ext uri="{BB962C8B-B14F-4D97-AF65-F5344CB8AC3E}">
        <p14:creationId xmlns:p14="http://schemas.microsoft.com/office/powerpoint/2010/main" val="2195784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“What questions do you have for me?” (at end of interview)</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 not ask logistical questions (i.e., what are health benefits, salary, vacation, etc.)</a:t>
            </a:r>
          </a:p>
          <a:p>
            <a:endParaRPr lang="en-US" sz="1600" dirty="0">
              <a:latin typeface="Arial" charset="0"/>
              <a:cs typeface="Arial" charset="0"/>
            </a:endParaRPr>
          </a:p>
          <a:p>
            <a:r>
              <a:rPr lang="en-US" sz="1600" dirty="0">
                <a:latin typeface="Arial" charset="0"/>
                <a:cs typeface="Arial" charset="0"/>
              </a:rPr>
              <a:t>Always have several questions prepared, and some new ones may emerge during the interview (as they come up remember them for when the interviewer opens the floor to your questions)</a:t>
            </a:r>
          </a:p>
          <a:p>
            <a:endParaRPr lang="en-US" sz="1600" dirty="0">
              <a:latin typeface="Arial" charset="0"/>
              <a:cs typeface="Arial" charset="0"/>
            </a:endParaRPr>
          </a:p>
          <a:p>
            <a:r>
              <a:rPr lang="en-US" sz="1600" dirty="0">
                <a:latin typeface="Arial" charset="0"/>
                <a:cs typeface="Arial" charset="0"/>
              </a:rPr>
              <a:t>Consider asking questions about the interviewer’s experience (be careful not to ask inappropriate questions):</a:t>
            </a:r>
          </a:p>
          <a:p>
            <a:pPr lvl="1"/>
            <a:r>
              <a:rPr lang="en-US" sz="1600" dirty="0">
                <a:latin typeface="Arial" charset="0"/>
                <a:cs typeface="Arial" charset="0"/>
              </a:rPr>
              <a:t>“What was the biggest adjustment you had to make when starting out in your role at this company?” is appropriate</a:t>
            </a:r>
          </a:p>
          <a:p>
            <a:pPr lvl="1"/>
            <a:r>
              <a:rPr lang="en-US" sz="1600" dirty="0">
                <a:latin typeface="Arial" charset="0"/>
                <a:cs typeface="Arial" charset="0"/>
              </a:rPr>
              <a:t>“Can I expect a bonus and promotion after three months in the role?” is inappropriate</a:t>
            </a:r>
          </a:p>
          <a:p>
            <a:endParaRPr lang="en-US" sz="1600" dirty="0">
              <a:latin typeface="Arial" charset="0"/>
              <a:cs typeface="Arial" charset="0"/>
            </a:endParaRPr>
          </a:p>
          <a:p>
            <a:r>
              <a:rPr lang="en-US" sz="1600" dirty="0">
                <a:latin typeface="Arial" charset="0"/>
                <a:cs typeface="Arial" charset="0"/>
              </a:rPr>
              <a:t>Consider asking questions about the company - this is an opportunity to show the interviewer that you have done your research</a:t>
            </a:r>
          </a:p>
          <a:p>
            <a:pPr>
              <a:buNone/>
            </a:pPr>
            <a:endParaRPr lang="en-US" sz="1600" dirty="0">
              <a:latin typeface="Arial" charset="0"/>
              <a:cs typeface="Arial" charset="0"/>
            </a:endParaRPr>
          </a:p>
        </p:txBody>
      </p:sp>
    </p:spTree>
    <p:extLst>
      <p:ext uri="{BB962C8B-B14F-4D97-AF65-F5344CB8AC3E}">
        <p14:creationId xmlns:p14="http://schemas.microsoft.com/office/powerpoint/2010/main" val="381006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Questions to ask (sample)</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latin typeface="Arial" charset="0"/>
              <a:cs typeface="Arial" charset="0"/>
            </a:endParaRPr>
          </a:p>
          <a:p>
            <a:r>
              <a:rPr lang="en-US" sz="1600" dirty="0">
                <a:latin typeface="Arial" charset="0"/>
                <a:cs typeface="Arial" charset="0"/>
              </a:rPr>
              <a:t>What types of personal attributes have you observed in successful performers in your organization?</a:t>
            </a:r>
          </a:p>
          <a:p>
            <a:endParaRPr lang="en-US" sz="1600" dirty="0">
              <a:latin typeface="Arial" charset="0"/>
              <a:cs typeface="Arial" charset="0"/>
            </a:endParaRPr>
          </a:p>
          <a:p>
            <a:r>
              <a:rPr lang="en-US" sz="1600" dirty="0">
                <a:latin typeface="Arial" charset="0"/>
                <a:cs typeface="Arial" charset="0"/>
              </a:rPr>
              <a:t>What parts of your position have you found most exciting / interesting?</a:t>
            </a:r>
          </a:p>
          <a:p>
            <a:endParaRPr lang="en-US" sz="1600" dirty="0">
              <a:latin typeface="Arial" charset="0"/>
              <a:cs typeface="Arial" charset="0"/>
            </a:endParaRPr>
          </a:p>
          <a:p>
            <a:r>
              <a:rPr lang="en-US" sz="1600" dirty="0">
                <a:latin typeface="Arial" charset="0"/>
                <a:cs typeface="Arial" charset="0"/>
              </a:rPr>
              <a:t>How would you describe the firm’s culture?</a:t>
            </a:r>
          </a:p>
          <a:p>
            <a:endParaRPr lang="en-US" sz="1600" dirty="0">
              <a:latin typeface="Arial" charset="0"/>
              <a:cs typeface="Arial" charset="0"/>
            </a:endParaRPr>
          </a:p>
          <a:p>
            <a:r>
              <a:rPr lang="en-US" sz="1600" dirty="0">
                <a:latin typeface="Arial" charset="0"/>
                <a:cs typeface="Arial" charset="0"/>
              </a:rPr>
              <a:t>What do you see as the top two or three priorities for the selected candidate within the first six months on the job?</a:t>
            </a:r>
          </a:p>
          <a:p>
            <a:endParaRPr lang="en-US" sz="1600" dirty="0">
              <a:latin typeface="Arial" charset="0"/>
              <a:cs typeface="Arial" charset="0"/>
            </a:endParaRPr>
          </a:p>
          <a:p>
            <a:r>
              <a:rPr lang="en-US" sz="1600" dirty="0">
                <a:latin typeface="Arial" charset="0"/>
                <a:cs typeface="Arial" charset="0"/>
              </a:rPr>
              <a:t>What is your firm’s strategy / how is your firm positioned vis-à-vis the current challenges in your industry (insert topical issue here)</a:t>
            </a:r>
          </a:p>
          <a:p>
            <a:pPr marL="0" indent="0">
              <a:buNone/>
            </a:pPr>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pPr marL="0" indent="0">
              <a:buNone/>
            </a:pPr>
            <a:endParaRPr lang="en-US" sz="1600" dirty="0">
              <a:latin typeface="Arial" charset="0"/>
              <a:cs typeface="Arial" charset="0"/>
            </a:endParaRPr>
          </a:p>
        </p:txBody>
      </p:sp>
    </p:spTree>
    <p:extLst>
      <p:ext uri="{BB962C8B-B14F-4D97-AF65-F5344CB8AC3E}">
        <p14:creationId xmlns:p14="http://schemas.microsoft.com/office/powerpoint/2010/main" val="58969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Questions not to ask (sample)</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 not ask your interviewer how much money they make</a:t>
            </a:r>
          </a:p>
          <a:p>
            <a:endParaRPr lang="en-US" sz="1600" dirty="0">
              <a:latin typeface="Arial" charset="0"/>
              <a:cs typeface="Arial" charset="0"/>
            </a:endParaRPr>
          </a:p>
          <a:p>
            <a:r>
              <a:rPr lang="en-US" sz="1600" dirty="0">
                <a:latin typeface="Arial" charset="0"/>
                <a:cs typeface="Arial" charset="0"/>
              </a:rPr>
              <a:t>Do not ask your interviewer about their political affiliation or position on controversial issues (such as abortion, death penalty, and so forth)</a:t>
            </a:r>
          </a:p>
          <a:p>
            <a:endParaRPr lang="en-US" sz="1600" dirty="0">
              <a:latin typeface="Arial" charset="0"/>
              <a:cs typeface="Arial" charset="0"/>
            </a:endParaRPr>
          </a:p>
          <a:p>
            <a:r>
              <a:rPr lang="en-US" sz="1600" dirty="0">
                <a:latin typeface="Arial" charset="0"/>
                <a:cs typeface="Arial" charset="0"/>
              </a:rPr>
              <a:t>Do not ask your interviewer about their marital status or whether they have children</a:t>
            </a:r>
          </a:p>
          <a:p>
            <a:endParaRPr lang="en-US" sz="1600" dirty="0">
              <a:latin typeface="Arial" charset="0"/>
              <a:cs typeface="Arial" charset="0"/>
            </a:endParaRPr>
          </a:p>
          <a:p>
            <a:r>
              <a:rPr lang="en-US" sz="1600" dirty="0">
                <a:latin typeface="Arial" charset="0"/>
                <a:cs typeface="Arial" charset="0"/>
              </a:rPr>
              <a:t>Do not ask questions you could have easily found the answers to by attending an info session, reading the company’s website, reading the news, or doing company research, such as:</a:t>
            </a:r>
          </a:p>
          <a:p>
            <a:endParaRPr lang="en-US" sz="800" dirty="0">
              <a:latin typeface="Arial" charset="0"/>
              <a:cs typeface="Arial" charset="0"/>
            </a:endParaRPr>
          </a:p>
          <a:p>
            <a:pPr lvl="1"/>
            <a:r>
              <a:rPr lang="en-US" sz="1600" dirty="0">
                <a:latin typeface="Arial" charset="0"/>
                <a:cs typeface="Arial" charset="0"/>
              </a:rPr>
              <a:t>How many employees work at your firm?</a:t>
            </a:r>
          </a:p>
          <a:p>
            <a:pPr lvl="1"/>
            <a:r>
              <a:rPr lang="en-US" sz="1600" dirty="0">
                <a:latin typeface="Arial" charset="0"/>
                <a:cs typeface="Arial" charset="0"/>
              </a:rPr>
              <a:t>Where is your headquarters located?</a:t>
            </a:r>
          </a:p>
          <a:p>
            <a:pPr lvl="1"/>
            <a:endParaRPr lang="en-US" sz="1600" dirty="0">
              <a:latin typeface="Arial" charset="0"/>
              <a:cs typeface="Arial" charset="0"/>
            </a:endParaRPr>
          </a:p>
          <a:p>
            <a:r>
              <a:rPr lang="en-US" sz="1600" dirty="0">
                <a:latin typeface="Arial" charset="0"/>
                <a:cs typeface="Arial" charset="0"/>
              </a:rPr>
              <a:t>Do not ask irrelevant questions just to ask questions</a:t>
            </a:r>
          </a:p>
          <a:p>
            <a:pPr lvl="1"/>
            <a:endParaRPr lang="en-US" sz="1600" dirty="0">
              <a:latin typeface="Arial" charset="0"/>
              <a:cs typeface="Arial" charset="0"/>
            </a:endParaRPr>
          </a:p>
        </p:txBody>
      </p:sp>
    </p:spTree>
    <p:extLst>
      <p:ext uri="{BB962C8B-B14F-4D97-AF65-F5344CB8AC3E}">
        <p14:creationId xmlns:p14="http://schemas.microsoft.com/office/powerpoint/2010/main" val="326332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Aggressive Questions</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Some interviewers will ask questions more aggressively than you’re comfortable with</a:t>
            </a:r>
          </a:p>
          <a:p>
            <a:endParaRPr lang="en-US" sz="1600" dirty="0">
              <a:latin typeface="Arial" charset="0"/>
              <a:cs typeface="Arial" charset="0"/>
            </a:endParaRPr>
          </a:p>
          <a:p>
            <a:r>
              <a:rPr lang="en-US" sz="1600" dirty="0">
                <a:latin typeface="Arial" charset="0"/>
                <a:cs typeface="Arial" charset="0"/>
              </a:rPr>
              <a:t>Remain confident</a:t>
            </a:r>
          </a:p>
          <a:p>
            <a:endParaRPr lang="en-US" sz="1600" dirty="0">
              <a:latin typeface="Arial" charset="0"/>
              <a:cs typeface="Arial" charset="0"/>
            </a:endParaRPr>
          </a:p>
          <a:p>
            <a:r>
              <a:rPr lang="en-US" sz="1600" dirty="0">
                <a:latin typeface="Arial" charset="0"/>
                <a:cs typeface="Arial" charset="0"/>
              </a:rPr>
              <a:t>Stay calm</a:t>
            </a:r>
          </a:p>
          <a:p>
            <a:endParaRPr lang="en-US" sz="1600" dirty="0">
              <a:latin typeface="Arial" charset="0"/>
              <a:cs typeface="Arial" charset="0"/>
            </a:endParaRPr>
          </a:p>
          <a:p>
            <a:r>
              <a:rPr lang="en-US" sz="1600" dirty="0">
                <a:latin typeface="Arial" charset="0"/>
                <a:cs typeface="Arial" charset="0"/>
              </a:rPr>
              <a:t>Most aggressive questions are just standard interview questions wrapped in a blanket of aggressiveness</a:t>
            </a:r>
          </a:p>
          <a:p>
            <a:endParaRPr lang="en-US" sz="1600" dirty="0">
              <a:latin typeface="Arial" charset="0"/>
              <a:cs typeface="Arial" charset="0"/>
            </a:endParaRPr>
          </a:p>
          <a:p>
            <a:r>
              <a:rPr lang="en-US" sz="1600" dirty="0">
                <a:latin typeface="Arial" charset="0"/>
                <a:cs typeface="Arial" charset="0"/>
              </a:rPr>
              <a:t>“Why didn’t you take advanced Excel classes if you knew you wanted to go into financial modeling so much?”</a:t>
            </a:r>
          </a:p>
        </p:txBody>
      </p:sp>
    </p:spTree>
    <p:extLst>
      <p:ext uri="{BB962C8B-B14F-4D97-AF65-F5344CB8AC3E}">
        <p14:creationId xmlns:p14="http://schemas.microsoft.com/office/powerpoint/2010/main" val="3731276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solidFill>
                  <a:prstClr val="white"/>
                </a:solidFill>
              </a:rPr>
              <a:t>What Not to Do – Video!</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cs typeface="Arial" charset="0"/>
            </a:endParaRPr>
          </a:p>
        </p:txBody>
      </p:sp>
      <p:sp>
        <p:nvSpPr>
          <p:cNvPr id="5" name="TextBox 4">
            <a:extLst>
              <a:ext uri="{FF2B5EF4-FFF2-40B4-BE49-F238E27FC236}">
                <a16:creationId xmlns:a16="http://schemas.microsoft.com/office/drawing/2014/main" id="{CEC4B25C-4DB8-83E1-70B4-B93288AFDBEE}"/>
              </a:ext>
            </a:extLst>
          </p:cNvPr>
          <p:cNvSpPr txBox="1"/>
          <p:nvPr/>
        </p:nvSpPr>
        <p:spPr>
          <a:xfrm>
            <a:off x="2209800" y="3591342"/>
            <a:ext cx="4724400" cy="2123658"/>
          </a:xfrm>
          <a:prstGeom prst="rect">
            <a:avLst/>
          </a:prstGeom>
          <a:noFill/>
        </p:spPr>
        <p:txBody>
          <a:bodyPr wrap="square">
            <a:spAutoFit/>
          </a:bodyPr>
          <a:lstStyle/>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Google “Hilarious Job Interview - Here we go – honesty – by BBC” </a:t>
            </a:r>
            <a:r>
              <a:rPr lang="en-US" sz="1600" dirty="0">
                <a:effectLst/>
                <a:latin typeface="Arial" panose="020B0604020202020204" pitchFamily="34" charset="0"/>
                <a:ea typeface="Calibri" panose="020F0502020204030204" pitchFamily="34" charset="0"/>
                <a:cs typeface="Arial" panose="020B0604020202020204" pitchFamily="34" charset="0"/>
              </a:rPr>
              <a:t>to better understand the importance of preparing for interviews, knowing what </a:t>
            </a:r>
            <a:r>
              <a:rPr lang="en-US" sz="1600" b="1" dirty="0">
                <a:effectLst/>
                <a:latin typeface="Arial" panose="020B0604020202020204" pitchFamily="34" charset="0"/>
                <a:ea typeface="Calibri" panose="020F0502020204030204" pitchFamily="34" charset="0"/>
                <a:cs typeface="Arial" panose="020B0604020202020204" pitchFamily="34" charset="0"/>
              </a:rPr>
              <a:t>not</a:t>
            </a:r>
            <a:r>
              <a:rPr lang="en-US" sz="1600" dirty="0">
                <a:effectLst/>
                <a:latin typeface="Arial" panose="020B0604020202020204" pitchFamily="34" charset="0"/>
                <a:ea typeface="Calibri" panose="020F0502020204030204" pitchFamily="34" charset="0"/>
                <a:cs typeface="Arial" panose="020B0604020202020204" pitchFamily="34" charset="0"/>
              </a:rPr>
              <a:t> to say, and being able to tell a compelling story on why you are a good fit for a particular job. This candidate is not prepared!</a:t>
            </a:r>
            <a:r>
              <a:rPr lang="en-US" sz="1600" dirty="0">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A person sitting in a chair&#10;&#10;Description automatically generated with low confidence">
            <a:extLst>
              <a:ext uri="{FF2B5EF4-FFF2-40B4-BE49-F238E27FC236}">
                <a16:creationId xmlns:a16="http://schemas.microsoft.com/office/drawing/2014/main" id="{018B3A36-7FFC-F266-CF0D-513886943C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265" y="1449560"/>
            <a:ext cx="2017336" cy="2333867"/>
          </a:xfrm>
          <a:prstGeom prst="rect">
            <a:avLst/>
          </a:prstGeom>
        </p:spPr>
      </p:pic>
    </p:spTree>
    <p:extLst>
      <p:ext uri="{BB962C8B-B14F-4D97-AF65-F5344CB8AC3E}">
        <p14:creationId xmlns:p14="http://schemas.microsoft.com/office/powerpoint/2010/main" val="360619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Know your interviewer</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grpSp>
        <p:nvGrpSpPr>
          <p:cNvPr id="8" name="Group 7"/>
          <p:cNvGrpSpPr/>
          <p:nvPr/>
        </p:nvGrpSpPr>
        <p:grpSpPr>
          <a:xfrm>
            <a:off x="1219189" y="1166018"/>
            <a:ext cx="6705621" cy="4525963"/>
            <a:chOff x="761989" y="0"/>
            <a:chExt cx="6705621" cy="4525963"/>
          </a:xfrm>
        </p:grpSpPr>
        <p:sp>
          <p:nvSpPr>
            <p:cNvPr id="9" name="Oval 8"/>
            <p:cNvSpPr/>
            <p:nvPr/>
          </p:nvSpPr>
          <p:spPr>
            <a:xfrm>
              <a:off x="761989" y="0"/>
              <a:ext cx="6705621" cy="452596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4"/>
            <p:cNvSpPr/>
            <p:nvPr/>
          </p:nvSpPr>
          <p:spPr>
            <a:xfrm>
              <a:off x="1744004" y="662812"/>
              <a:ext cx="4741591" cy="320033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marL="285750" lvl="1" indent="-285750" algn="l" defTabSz="1466850" rtl="0">
                <a:lnSpc>
                  <a:spcPct val="90000"/>
                </a:lnSpc>
                <a:spcBef>
                  <a:spcPct val="0"/>
                </a:spcBef>
                <a:spcAft>
                  <a:spcPct val="15000"/>
                </a:spcAft>
                <a:buChar char="••"/>
              </a:pPr>
              <a:r>
                <a:rPr lang="en-US" sz="2600" kern="1200" dirty="0">
                  <a:latin typeface="Arial" pitchFamily="34" charset="0"/>
                  <a:cs typeface="Arial" pitchFamily="34" charset="0"/>
                </a:rPr>
                <a:t>What firm are you interviewing with?</a:t>
              </a:r>
            </a:p>
            <a:p>
              <a:pPr marL="285750" lvl="1" indent="-285750" algn="l" defTabSz="1466850" rtl="0">
                <a:lnSpc>
                  <a:spcPct val="90000"/>
                </a:lnSpc>
                <a:spcBef>
                  <a:spcPct val="0"/>
                </a:spcBef>
                <a:spcAft>
                  <a:spcPct val="15000"/>
                </a:spcAft>
                <a:buChar char="••"/>
              </a:pPr>
              <a:r>
                <a:rPr lang="en-US" sz="2600" dirty="0">
                  <a:latin typeface="Arial" pitchFamily="34" charset="0"/>
                  <a:cs typeface="Arial" pitchFamily="34" charset="0"/>
                </a:rPr>
                <a:t>What position are you applying for?</a:t>
              </a:r>
            </a:p>
            <a:p>
              <a:pPr marL="742950" lvl="2" indent="-285750" defTabSz="1466850">
                <a:lnSpc>
                  <a:spcPct val="90000"/>
                </a:lnSpc>
                <a:spcBef>
                  <a:spcPct val="0"/>
                </a:spcBef>
                <a:spcAft>
                  <a:spcPct val="15000"/>
                </a:spcAft>
                <a:buChar char="••"/>
              </a:pPr>
              <a:r>
                <a:rPr lang="en-US" sz="2000" dirty="0">
                  <a:latin typeface="Arial" pitchFamily="34" charset="0"/>
                  <a:cs typeface="Arial" pitchFamily="34" charset="0"/>
                </a:rPr>
                <a:t>Quantitative versus programming</a:t>
              </a:r>
              <a:endParaRPr lang="en-US" sz="2000" kern="1200" dirty="0">
                <a:latin typeface="Arial" pitchFamily="34" charset="0"/>
                <a:cs typeface="Arial" pitchFamily="34" charset="0"/>
              </a:endParaRPr>
            </a:p>
            <a:p>
              <a:pPr marL="742950" lvl="2" indent="-285750" defTabSz="1466850">
                <a:lnSpc>
                  <a:spcPct val="90000"/>
                </a:lnSpc>
                <a:spcBef>
                  <a:spcPct val="0"/>
                </a:spcBef>
                <a:spcAft>
                  <a:spcPct val="15000"/>
                </a:spcAft>
                <a:buChar char="••"/>
              </a:pPr>
              <a:r>
                <a:rPr lang="en-US" sz="2000" dirty="0">
                  <a:latin typeface="Arial" pitchFamily="34" charset="0"/>
                  <a:cs typeface="Arial" pitchFamily="34" charset="0"/>
                </a:rPr>
                <a:t>Individual work versus team-based</a:t>
              </a:r>
              <a:endParaRPr lang="en-US" sz="2000" kern="1200" dirty="0">
                <a:latin typeface="Arial" pitchFamily="34" charset="0"/>
                <a:cs typeface="Arial" pitchFamily="34" charset="0"/>
              </a:endParaRPr>
            </a:p>
            <a:p>
              <a:pPr marL="285750" lvl="1" indent="-285750" algn="l" defTabSz="1466850" rtl="0">
                <a:lnSpc>
                  <a:spcPct val="90000"/>
                </a:lnSpc>
                <a:spcBef>
                  <a:spcPct val="0"/>
                </a:spcBef>
                <a:spcAft>
                  <a:spcPct val="15000"/>
                </a:spcAft>
                <a:buChar char="••"/>
              </a:pPr>
              <a:r>
                <a:rPr lang="en-US" sz="2600" kern="1200" dirty="0">
                  <a:latin typeface="Arial" pitchFamily="34" charset="0"/>
                  <a:cs typeface="Arial" pitchFamily="34" charset="0"/>
                </a:rPr>
                <a:t>Who are you interviewin</a:t>
              </a:r>
              <a:r>
                <a:rPr lang="en-US" sz="2600" dirty="0">
                  <a:latin typeface="Arial" pitchFamily="34" charset="0"/>
                  <a:cs typeface="Arial" pitchFamily="34" charset="0"/>
                </a:rPr>
                <a:t>g with?</a:t>
              </a:r>
            </a:p>
            <a:p>
              <a:pPr marL="742950" lvl="2" indent="-285750" defTabSz="1466850">
                <a:lnSpc>
                  <a:spcPct val="90000"/>
                </a:lnSpc>
                <a:spcBef>
                  <a:spcPct val="0"/>
                </a:spcBef>
                <a:spcAft>
                  <a:spcPct val="15000"/>
                </a:spcAft>
                <a:buChar char="••"/>
              </a:pPr>
              <a:r>
                <a:rPr lang="en-US" sz="2000" dirty="0">
                  <a:latin typeface="Arial" pitchFamily="34" charset="0"/>
                  <a:cs typeface="Arial" pitchFamily="34" charset="0"/>
                </a:rPr>
                <a:t>Recruiter </a:t>
              </a:r>
              <a:r>
                <a:rPr lang="en-US" sz="2000" kern="1200" dirty="0">
                  <a:latin typeface="Arial" pitchFamily="34" charset="0"/>
                  <a:cs typeface="Arial" pitchFamily="34" charset="0"/>
                </a:rPr>
                <a:t>versus future co-worker / boss</a:t>
              </a:r>
            </a:p>
          </p:txBody>
        </p:sp>
      </p:grpSp>
    </p:spTree>
    <p:extLst>
      <p:ext uri="{BB962C8B-B14F-4D97-AF65-F5344CB8AC3E}">
        <p14:creationId xmlns:p14="http://schemas.microsoft.com/office/powerpoint/2010/main" val="254456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solidFill>
                  <a:prstClr val="white"/>
                </a:solidFill>
              </a:rPr>
              <a:t>Tips for Success</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cs typeface="Arial" charset="0"/>
            </a:endParaRPr>
          </a:p>
        </p:txBody>
      </p:sp>
      <p:sp>
        <p:nvSpPr>
          <p:cNvPr id="4" name="TextBox 3">
            <a:extLst>
              <a:ext uri="{FF2B5EF4-FFF2-40B4-BE49-F238E27FC236}">
                <a16:creationId xmlns:a16="http://schemas.microsoft.com/office/drawing/2014/main" id="{FA537FAD-0D03-C70B-20F8-7FBF1AF449CE}"/>
              </a:ext>
            </a:extLst>
          </p:cNvPr>
          <p:cNvSpPr txBox="1"/>
          <p:nvPr/>
        </p:nvSpPr>
        <p:spPr>
          <a:xfrm>
            <a:off x="2209800" y="3591342"/>
            <a:ext cx="4724400" cy="1846659"/>
          </a:xfrm>
          <a:prstGeom prst="rect">
            <a:avLst/>
          </a:prstGeom>
          <a:noFill/>
        </p:spPr>
        <p:txBody>
          <a:bodyPr wrap="square">
            <a:spAutoFit/>
          </a:bodyPr>
          <a:lstStyle/>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Google “How to Succeed in Your Next Job Interview – Tori Dunlop” </a:t>
            </a:r>
            <a:r>
              <a:rPr lang="en-US" sz="1600" dirty="0">
                <a:effectLst/>
                <a:latin typeface="Arial" panose="020B0604020202020204" pitchFamily="34" charset="0"/>
                <a:ea typeface="Calibri" panose="020F0502020204030204" pitchFamily="34" charset="0"/>
                <a:cs typeface="Arial" panose="020B0604020202020204" pitchFamily="34" charset="0"/>
              </a:rPr>
              <a:t>to gain tips on how best to prepare to ace your interview.</a:t>
            </a:r>
            <a:r>
              <a:rPr lang="en-US" sz="1600" dirty="0">
                <a:latin typeface="Arial" panose="020B0604020202020204" pitchFamily="34" charset="0"/>
                <a:ea typeface="Calibri" panose="020F0502020204030204" pitchFamily="34" charset="0"/>
                <a:cs typeface="Arial" panose="020B0604020202020204" pitchFamily="34" charset="0"/>
              </a:rPr>
              <a:t> Preparation is the absolute key to success, and Tori gives some excellent advice on specific steps to take so that you present your capabilities with confidence.</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76" name="Picture 4" descr="Image result for picture of tori dunlop harvard business review">
            <a:extLst>
              <a:ext uri="{FF2B5EF4-FFF2-40B4-BE49-F238E27FC236}">
                <a16:creationId xmlns:a16="http://schemas.microsoft.com/office/drawing/2014/main" id="{89E9E120-3284-B74F-A8A1-CE376D0B7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204919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1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Can Make the Difference between “Yes” or “No” in the Hiring Decision!</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Interview Follow Ups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latin typeface="Arial" charset="0"/>
              <a:cs typeface="Arial" charset="0"/>
            </a:endParaRPr>
          </a:p>
        </p:txBody>
      </p:sp>
      <p:sp>
        <p:nvSpPr>
          <p:cNvPr id="5" name="Rectangle 4">
            <a:extLst>
              <a:ext uri="{FF2B5EF4-FFF2-40B4-BE49-F238E27FC236}">
                <a16:creationId xmlns:a16="http://schemas.microsoft.com/office/drawing/2014/main" id="{F4DCEFC9-9AA5-44E7-942F-060CE41856C0}"/>
              </a:ext>
            </a:extLst>
          </p:cNvPr>
          <p:cNvSpPr/>
          <p:nvPr/>
        </p:nvSpPr>
        <p:spPr>
          <a:xfrm>
            <a:off x="152400" y="1165847"/>
            <a:ext cx="8229600" cy="1569660"/>
          </a:xfrm>
          <a:prstGeom prst="rect">
            <a:avLst/>
          </a:prstGeom>
        </p:spPr>
        <p:txBody>
          <a:bodyPr wrap="square">
            <a:spAutoFit/>
          </a:bodyPr>
          <a:lstStyle/>
          <a:p>
            <a:pPr marL="285750" lvl="0" indent="-285750">
              <a:buFont typeface="Arial" panose="020B0604020202020204" pitchFamily="34" charset="0"/>
              <a:buChar char="•"/>
            </a:pPr>
            <a:r>
              <a:rPr lang="en-US" sz="1600" dirty="0">
                <a:solidFill>
                  <a:prstClr val="black"/>
                </a:solidFill>
                <a:latin typeface="Arial" charset="0"/>
                <a:cs typeface="Arial" charset="0"/>
              </a:rPr>
              <a:t>Send an email thank you note within 24 hours to the interviewer(s)</a:t>
            </a:r>
          </a:p>
          <a:p>
            <a:pPr marL="285750" lvl="0" indent="-285750">
              <a:buFont typeface="Arial" panose="020B0604020202020204" pitchFamily="34" charset="0"/>
              <a:buChar char="•"/>
            </a:pPr>
            <a:endParaRPr lang="en-US" sz="1600" dirty="0">
              <a:solidFill>
                <a:prstClr val="black"/>
              </a:solidFill>
              <a:latin typeface="Arial" charset="0"/>
              <a:cs typeface="Arial" charset="0"/>
            </a:endParaRPr>
          </a:p>
          <a:p>
            <a:pPr marL="285750" lvl="0" indent="-285750">
              <a:buFont typeface="Arial" panose="020B0604020202020204" pitchFamily="34" charset="0"/>
              <a:buChar char="•"/>
            </a:pPr>
            <a:r>
              <a:rPr lang="en-US" sz="1600" dirty="0">
                <a:solidFill>
                  <a:prstClr val="black"/>
                </a:solidFill>
                <a:latin typeface="Arial" charset="0"/>
                <a:cs typeface="Arial" charset="0"/>
              </a:rPr>
              <a:t>Reinforce your strong interest in the position and company</a:t>
            </a:r>
          </a:p>
          <a:p>
            <a:pPr marL="285750" lvl="0" indent="-285750">
              <a:buFont typeface="Arial" panose="020B0604020202020204" pitchFamily="34" charset="0"/>
              <a:buChar char="•"/>
            </a:pPr>
            <a:endParaRPr lang="en-US" sz="1600" dirty="0">
              <a:solidFill>
                <a:prstClr val="black"/>
              </a:solidFill>
              <a:latin typeface="Arial" charset="0"/>
              <a:cs typeface="Arial" charset="0"/>
            </a:endParaRPr>
          </a:p>
          <a:p>
            <a:pPr marL="285750" lvl="0" indent="-285750">
              <a:buFont typeface="Arial" panose="020B0604020202020204" pitchFamily="34" charset="0"/>
              <a:buChar char="•"/>
            </a:pPr>
            <a:r>
              <a:rPr lang="en-US" sz="1600" dirty="0">
                <a:solidFill>
                  <a:prstClr val="black"/>
                </a:solidFill>
                <a:latin typeface="Arial" charset="0"/>
                <a:cs typeface="Arial" charset="0"/>
              </a:rPr>
              <a:t>End your note with a firm “call to action,” such as “I look forward to hearing back from you concerning next steps in the hiring process”</a:t>
            </a:r>
          </a:p>
        </p:txBody>
      </p:sp>
    </p:spTree>
    <p:extLst>
      <p:ext uri="{BB962C8B-B14F-4D97-AF65-F5344CB8AC3E}">
        <p14:creationId xmlns:p14="http://schemas.microsoft.com/office/powerpoint/2010/main" val="3163957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Let’s recap</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Arial" charset="0"/>
                <a:cs typeface="Arial" charset="0"/>
              </a:rPr>
              <a:t>Answering open ended interview questions</a:t>
            </a:r>
          </a:p>
          <a:p>
            <a:r>
              <a:rPr lang="en-US" sz="1600" dirty="0">
                <a:latin typeface="Arial" charset="0"/>
                <a:cs typeface="Arial" charset="0"/>
              </a:rPr>
              <a:t>Bring it back to your story</a:t>
            </a:r>
          </a:p>
          <a:p>
            <a:endParaRPr lang="en-US" sz="1600" dirty="0">
              <a:latin typeface="Arial" charset="0"/>
              <a:cs typeface="Arial" charset="0"/>
            </a:endParaRPr>
          </a:p>
          <a:p>
            <a:r>
              <a:rPr lang="en-US" sz="1600" dirty="0">
                <a:latin typeface="Arial" charset="0"/>
                <a:cs typeface="Arial" charset="0"/>
              </a:rPr>
              <a:t>Provide anecdotes</a:t>
            </a:r>
          </a:p>
          <a:p>
            <a:pPr marL="0" indent="0">
              <a:buNone/>
            </a:pPr>
            <a:endParaRPr lang="en-US" sz="1600" dirty="0">
              <a:latin typeface="Arial" charset="0"/>
              <a:cs typeface="Arial" charset="0"/>
            </a:endParaRPr>
          </a:p>
          <a:p>
            <a:pPr marL="0" indent="0">
              <a:buNone/>
            </a:pPr>
            <a:r>
              <a:rPr lang="en-US" sz="1600" b="1" dirty="0">
                <a:latin typeface="Arial" charset="0"/>
                <a:cs typeface="Arial" charset="0"/>
              </a:rPr>
              <a:t>Answering closed-ended questions</a:t>
            </a:r>
            <a:endParaRPr lang="en-US" sz="1600" dirty="0">
              <a:latin typeface="Arial" charset="0"/>
              <a:cs typeface="Arial" charset="0"/>
            </a:endParaRPr>
          </a:p>
          <a:p>
            <a:r>
              <a:rPr lang="en-US" sz="1600" dirty="0">
                <a:latin typeface="Arial" charset="0"/>
                <a:cs typeface="Arial" charset="0"/>
              </a:rPr>
              <a:t>Answer directly</a:t>
            </a:r>
          </a:p>
          <a:p>
            <a:endParaRPr lang="en-US" sz="1600" dirty="0">
              <a:latin typeface="Arial" charset="0"/>
              <a:cs typeface="Arial" charset="0"/>
            </a:endParaRPr>
          </a:p>
          <a:p>
            <a:r>
              <a:rPr lang="en-US" sz="1600" dirty="0">
                <a:latin typeface="Arial" charset="0"/>
                <a:cs typeface="Arial" charset="0"/>
              </a:rPr>
              <a:t>Put positive spin on everything</a:t>
            </a:r>
          </a:p>
          <a:p>
            <a:endParaRPr lang="en-US" sz="1600" dirty="0">
              <a:latin typeface="Arial" charset="0"/>
              <a:cs typeface="Arial" charset="0"/>
            </a:endParaRPr>
          </a:p>
          <a:p>
            <a:pPr marL="0" indent="0">
              <a:buNone/>
            </a:pPr>
            <a:r>
              <a:rPr lang="en-US" sz="1600" b="1" dirty="0">
                <a:latin typeface="Arial" charset="0"/>
                <a:cs typeface="Arial" charset="0"/>
              </a:rPr>
              <a:t>Interview follow-ups</a:t>
            </a:r>
          </a:p>
          <a:p>
            <a:r>
              <a:rPr lang="en-US" sz="1600" dirty="0">
                <a:latin typeface="Arial" charset="0"/>
                <a:cs typeface="Arial" charset="0"/>
              </a:rPr>
              <a:t>Email thank you note to interviewer(s) within 24 hours</a:t>
            </a:r>
          </a:p>
          <a:p>
            <a:endParaRPr lang="en-US" sz="1600" dirty="0">
              <a:latin typeface="Arial" charset="0"/>
              <a:cs typeface="Arial" charset="0"/>
            </a:endParaRPr>
          </a:p>
          <a:p>
            <a:r>
              <a:rPr lang="en-US" sz="1600" dirty="0">
                <a:latin typeface="Arial" charset="0"/>
                <a:cs typeface="Arial" charset="0"/>
              </a:rPr>
              <a:t>Reinforce your enthusiasm for the role/company</a:t>
            </a:r>
          </a:p>
          <a:p>
            <a:pPr marL="0" indent="0">
              <a:buNone/>
            </a:pPr>
            <a:endParaRPr lang="en-US" sz="1600" dirty="0">
              <a:latin typeface="Arial" charset="0"/>
              <a:cs typeface="Arial" charset="0"/>
            </a:endParaRPr>
          </a:p>
        </p:txBody>
      </p:sp>
    </p:spTree>
    <p:extLst>
      <p:ext uri="{BB962C8B-B14F-4D97-AF65-F5344CB8AC3E}">
        <p14:creationId xmlns:p14="http://schemas.microsoft.com/office/powerpoint/2010/main" val="2000805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758"/>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20 Tips for Excellence  - Regina Borsellino          </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video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latin typeface="Arial" charset="0"/>
              <a:cs typeface="Arial" charset="0"/>
            </a:endParaRPr>
          </a:p>
        </p:txBody>
      </p:sp>
      <p:sp>
        <p:nvSpPr>
          <p:cNvPr id="17" name="Content Placeholder 2"/>
          <p:cNvSpPr txBox="1">
            <a:spLocks/>
          </p:cNvSpPr>
          <p:nvPr/>
        </p:nvSpPr>
        <p:spPr>
          <a:xfrm>
            <a:off x="600456" y="1441439"/>
            <a:ext cx="7943088" cy="444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520" lvl="1" indent="-457200"/>
            <a:endParaRPr lang="en-US"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7BADD1D-4FB5-454B-AC07-9FB85EE51117}"/>
              </a:ext>
            </a:extLst>
          </p:cNvPr>
          <p:cNvSpPr/>
          <p:nvPr/>
        </p:nvSpPr>
        <p:spPr>
          <a:xfrm>
            <a:off x="685800" y="1065043"/>
            <a:ext cx="7943087" cy="5016758"/>
          </a:xfrm>
          <a:prstGeom prst="rect">
            <a:avLst/>
          </a:prstGeom>
        </p:spPr>
        <p:txBody>
          <a:bodyPr wrap="square">
            <a:spAutoFit/>
          </a:bodyPr>
          <a:lstStyle/>
          <a:p>
            <a:pPr marL="285750" indent="-285750">
              <a:buFont typeface="Arial" panose="020B0604020202020204" pitchFamily="34" charset="0"/>
              <a:buChar char="•"/>
            </a:pPr>
            <a:r>
              <a:rPr lang="en-US" sz="1600" dirty="0">
                <a:latin typeface="Arial" charset="0"/>
                <a:cs typeface="Arial" charset="0"/>
              </a:rPr>
              <a:t>Prepare like you would for an in-person interview</a:t>
            </a:r>
          </a:p>
          <a:p>
            <a:pPr marL="285750" indent="-285750">
              <a:buFont typeface="Arial" panose="020B0604020202020204" pitchFamily="34" charset="0"/>
              <a:buChar char="•"/>
            </a:pPr>
            <a:r>
              <a:rPr lang="en-US" sz="1600" dirty="0">
                <a:latin typeface="Arial" charset="0"/>
                <a:cs typeface="Arial" charset="0"/>
              </a:rPr>
              <a:t>Dress to impress</a:t>
            </a:r>
          </a:p>
          <a:p>
            <a:pPr marL="285750" indent="-285750">
              <a:buFont typeface="Arial" panose="020B0604020202020204" pitchFamily="34" charset="0"/>
              <a:buChar char="•"/>
            </a:pPr>
            <a:r>
              <a:rPr lang="en-US" sz="1600" dirty="0">
                <a:latin typeface="Arial" charset="0"/>
                <a:cs typeface="Arial" charset="0"/>
              </a:rPr>
              <a:t>Test your technology</a:t>
            </a:r>
          </a:p>
          <a:p>
            <a:pPr marL="285750" indent="-285750">
              <a:buFont typeface="Arial" panose="020B0604020202020204" pitchFamily="34" charset="0"/>
              <a:buChar char="•"/>
            </a:pPr>
            <a:r>
              <a:rPr lang="en-US" sz="1600" dirty="0">
                <a:latin typeface="Arial" charset="0"/>
                <a:cs typeface="Arial" charset="0"/>
              </a:rPr>
              <a:t>Set up your shot</a:t>
            </a:r>
          </a:p>
          <a:p>
            <a:pPr marL="285750" indent="-285750">
              <a:buFont typeface="Arial" panose="020B0604020202020204" pitchFamily="34" charset="0"/>
              <a:buChar char="•"/>
            </a:pPr>
            <a:r>
              <a:rPr lang="en-US" sz="1600" dirty="0">
                <a:latin typeface="Arial" charset="0"/>
                <a:cs typeface="Arial" charset="0"/>
              </a:rPr>
              <a:t>Don’t sit too far or too close</a:t>
            </a:r>
          </a:p>
          <a:p>
            <a:pPr marL="285750" indent="-285750">
              <a:buFont typeface="Arial" panose="020B0604020202020204" pitchFamily="34" charset="0"/>
              <a:buChar char="•"/>
            </a:pPr>
            <a:r>
              <a:rPr lang="en-US" sz="1600" dirty="0">
                <a:latin typeface="Arial" charset="0"/>
                <a:cs typeface="Arial" charset="0"/>
              </a:rPr>
              <a:t>Prep for optimal eye contact</a:t>
            </a:r>
          </a:p>
          <a:p>
            <a:pPr marL="285750" indent="-285750">
              <a:buFont typeface="Arial" panose="020B0604020202020204" pitchFamily="34" charset="0"/>
              <a:buChar char="•"/>
            </a:pPr>
            <a:r>
              <a:rPr lang="en-US" sz="1600" dirty="0">
                <a:latin typeface="Arial" charset="0"/>
                <a:cs typeface="Arial" charset="0"/>
              </a:rPr>
              <a:t>Check for glare</a:t>
            </a:r>
          </a:p>
          <a:p>
            <a:pPr marL="285750" indent="-285750">
              <a:buFont typeface="Arial" panose="020B0604020202020204" pitchFamily="34" charset="0"/>
              <a:buChar char="•"/>
            </a:pPr>
            <a:r>
              <a:rPr lang="en-US" sz="1600" dirty="0">
                <a:latin typeface="Arial" charset="0"/>
                <a:cs typeface="Arial" charset="0"/>
              </a:rPr>
              <a:t>Practice, practice, practice</a:t>
            </a:r>
          </a:p>
          <a:p>
            <a:pPr marL="285750" indent="-285750">
              <a:buFont typeface="Arial" panose="020B0604020202020204" pitchFamily="34" charset="0"/>
              <a:buChar char="•"/>
            </a:pPr>
            <a:r>
              <a:rPr lang="en-US" sz="1600" dirty="0">
                <a:latin typeface="Arial" charset="0"/>
                <a:cs typeface="Arial" charset="0"/>
              </a:rPr>
              <a:t>Pay attention to how you sound</a:t>
            </a:r>
          </a:p>
          <a:p>
            <a:pPr marL="285750" indent="-285750">
              <a:buFont typeface="Arial" panose="020B0604020202020204" pitchFamily="34" charset="0"/>
              <a:buChar char="•"/>
            </a:pPr>
            <a:r>
              <a:rPr lang="en-US" sz="1600" dirty="0">
                <a:latin typeface="Arial" charset="0"/>
                <a:cs typeface="Arial" charset="0"/>
              </a:rPr>
              <a:t>Write out a few notes</a:t>
            </a:r>
          </a:p>
          <a:p>
            <a:pPr marL="285750" indent="-285750">
              <a:buFont typeface="Arial" panose="020B0604020202020204" pitchFamily="34" charset="0"/>
              <a:buChar char="•"/>
            </a:pPr>
            <a:r>
              <a:rPr lang="en-US" sz="1600" dirty="0">
                <a:latin typeface="Arial" charset="0"/>
                <a:cs typeface="Arial" charset="0"/>
              </a:rPr>
              <a:t>Minimize interruptions</a:t>
            </a:r>
          </a:p>
          <a:p>
            <a:pPr marL="285750" indent="-285750">
              <a:buFont typeface="Arial" panose="020B0604020202020204" pitchFamily="34" charset="0"/>
              <a:buChar char="•"/>
            </a:pPr>
            <a:r>
              <a:rPr lang="en-US" sz="1600" dirty="0">
                <a:latin typeface="Arial" charset="0"/>
                <a:cs typeface="Arial" charset="0"/>
              </a:rPr>
              <a:t>“Show up” 10 minutes early</a:t>
            </a:r>
          </a:p>
          <a:p>
            <a:pPr marL="285750" indent="-285750">
              <a:buFont typeface="Arial" panose="020B0604020202020204" pitchFamily="34" charset="0"/>
              <a:buChar char="•"/>
            </a:pPr>
            <a:r>
              <a:rPr lang="en-US" sz="1600" dirty="0">
                <a:latin typeface="Arial" charset="0"/>
                <a:cs typeface="Arial" charset="0"/>
              </a:rPr>
              <a:t>Start off with a “digital handshake”</a:t>
            </a:r>
          </a:p>
          <a:p>
            <a:pPr marL="285750" indent="-285750">
              <a:buFont typeface="Arial" panose="020B0604020202020204" pitchFamily="34" charset="0"/>
              <a:buChar char="•"/>
            </a:pPr>
            <a:r>
              <a:rPr lang="en-US" sz="1600" dirty="0">
                <a:latin typeface="Arial" charset="0"/>
                <a:cs typeface="Arial" charset="0"/>
              </a:rPr>
              <a:t>Acknowledge the differences</a:t>
            </a:r>
          </a:p>
          <a:p>
            <a:pPr marL="285750" indent="-285750">
              <a:buFont typeface="Arial" panose="020B0604020202020204" pitchFamily="34" charset="0"/>
              <a:buChar char="•"/>
            </a:pPr>
            <a:r>
              <a:rPr lang="en-US" sz="1600" dirty="0">
                <a:latin typeface="Arial" charset="0"/>
                <a:cs typeface="Arial" charset="0"/>
              </a:rPr>
              <a:t>Maintain good posture</a:t>
            </a:r>
          </a:p>
          <a:p>
            <a:pPr marL="285750" indent="-285750">
              <a:buFont typeface="Arial" panose="020B0604020202020204" pitchFamily="34" charset="0"/>
              <a:buChar char="•"/>
            </a:pPr>
            <a:r>
              <a:rPr lang="en-US" sz="1600" dirty="0">
                <a:latin typeface="Arial" charset="0"/>
                <a:cs typeface="Arial" charset="0"/>
              </a:rPr>
              <a:t>Use your face to show you are engaged</a:t>
            </a:r>
          </a:p>
          <a:p>
            <a:pPr marL="285750" indent="-285750">
              <a:buFont typeface="Arial" panose="020B0604020202020204" pitchFamily="34" charset="0"/>
              <a:buChar char="•"/>
            </a:pPr>
            <a:r>
              <a:rPr lang="en-US" sz="1600" dirty="0">
                <a:latin typeface="Arial" charset="0"/>
                <a:cs typeface="Arial" charset="0"/>
              </a:rPr>
              <a:t>Let the other person finish speaking</a:t>
            </a:r>
          </a:p>
          <a:p>
            <a:pPr marL="285750" indent="-285750">
              <a:buFont typeface="Arial" panose="020B0604020202020204" pitchFamily="34" charset="0"/>
              <a:buChar char="•"/>
            </a:pPr>
            <a:r>
              <a:rPr lang="en-US" sz="1600" dirty="0">
                <a:latin typeface="Arial" charset="0"/>
                <a:cs typeface="Arial" charset="0"/>
              </a:rPr>
              <a:t>Signal when your answers are completed</a:t>
            </a:r>
          </a:p>
          <a:p>
            <a:pPr marL="285750" indent="-285750">
              <a:buFont typeface="Arial" panose="020B0604020202020204" pitchFamily="34" charset="0"/>
              <a:buChar char="•"/>
            </a:pPr>
            <a:r>
              <a:rPr lang="en-US" sz="1600" dirty="0">
                <a:latin typeface="Arial" charset="0"/>
                <a:cs typeface="Arial" charset="0"/>
              </a:rPr>
              <a:t>Explain any long pauses</a:t>
            </a:r>
          </a:p>
          <a:p>
            <a:pPr marL="285750" indent="-285750">
              <a:buFont typeface="Arial" panose="020B0604020202020204" pitchFamily="34" charset="0"/>
              <a:buChar char="•"/>
            </a:pPr>
            <a:r>
              <a:rPr lang="en-US" sz="1600" dirty="0">
                <a:latin typeface="Arial" charset="0"/>
                <a:cs typeface="Arial" charset="0"/>
              </a:rPr>
              <a:t>Treat your video interview like a conversation</a:t>
            </a:r>
          </a:p>
        </p:txBody>
      </p:sp>
      <p:pic>
        <p:nvPicPr>
          <p:cNvPr id="8" name="Picture 2" descr="What Interview Dress is Appropriate for a Skype Interview ...">
            <a:extLst>
              <a:ext uri="{FF2B5EF4-FFF2-40B4-BE49-F238E27FC236}">
                <a16:creationId xmlns:a16="http://schemas.microsoft.com/office/drawing/2014/main" id="{2C800204-39A2-4802-B08B-7F8B360EA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100" y="1905000"/>
            <a:ext cx="32131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45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solidFill>
                  <a:prstClr val="white"/>
                </a:solidFill>
              </a:rPr>
              <a:t>Find Your Own Rhythm of Speech – Federal Express Commercial</a:t>
            </a:r>
          </a:p>
        </p:txBody>
      </p:sp>
      <p:sp>
        <p:nvSpPr>
          <p:cNvPr id="13" name="Rectangle 58"/>
          <p:cNvSpPr>
            <a:spLocks noGrp="1" noChangeArrowheads="1"/>
          </p:cNvSpPr>
          <p:nvPr>
            <p:ph type="sldNum" sz="quarter" idx="12"/>
          </p:nvPr>
        </p:nvSpPr>
        <p:spPr>
          <a:prstGeom prst="rect">
            <a:avLst/>
          </a:prstGeom>
          <a:ln/>
        </p:spPr>
        <p:txBody>
          <a:bodyPr/>
          <a:lstStyle/>
          <a:p>
            <a:endParaRPr lang="en-US" sz="1400" dirty="0">
              <a:solidFill>
                <a:prstClr val="black">
                  <a:tint val="75000"/>
                </a:prstClr>
              </a:solidFill>
            </a:endParaRPr>
          </a:p>
          <a:p>
            <a:endParaRPr lang="en-US" sz="800" dirty="0">
              <a:solidFill>
                <a:prstClr val="black">
                  <a:tint val="75000"/>
                </a:prstClr>
              </a:solidFill>
            </a:endParaRP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cs typeface="Arial" charset="0"/>
            </a:endParaRPr>
          </a:p>
        </p:txBody>
      </p:sp>
      <p:sp>
        <p:nvSpPr>
          <p:cNvPr id="6" name="TextBox 5">
            <a:extLst>
              <a:ext uri="{FF2B5EF4-FFF2-40B4-BE49-F238E27FC236}">
                <a16:creationId xmlns:a16="http://schemas.microsoft.com/office/drawing/2014/main" id="{D51FE65A-988D-E100-A679-98BB90B4A375}"/>
              </a:ext>
            </a:extLst>
          </p:cNvPr>
          <p:cNvSpPr txBox="1"/>
          <p:nvPr/>
        </p:nvSpPr>
        <p:spPr>
          <a:xfrm>
            <a:off x="2286000" y="3033174"/>
            <a:ext cx="4572000" cy="2369880"/>
          </a:xfrm>
          <a:prstGeom prst="rect">
            <a:avLst/>
          </a:prstGeom>
          <a:noFill/>
        </p:spPr>
        <p:txBody>
          <a:bodyPr wrap="square">
            <a:spAutoFit/>
          </a:bodyPr>
          <a:lstStyle/>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Google “</a:t>
            </a:r>
            <a:r>
              <a:rPr lang="en-US" sz="1600" b="1" dirty="0" err="1">
                <a:effectLst/>
                <a:latin typeface="Arial" panose="020B0604020202020204" pitchFamily="34" charset="0"/>
                <a:ea typeface="Calibri" panose="020F0502020204030204" pitchFamily="34" charset="0"/>
                <a:cs typeface="Arial" panose="020B0604020202020204" pitchFamily="34" charset="0"/>
              </a:rPr>
              <a:t>Fedex</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latin typeface="Arial" panose="020B0604020202020204" pitchFamily="34" charset="0"/>
                <a:ea typeface="Calibri" panose="020F0502020204030204" pitchFamily="34" charset="0"/>
                <a:cs typeface="Arial" panose="020B0604020202020204" pitchFamily="34" charset="0"/>
              </a:rPr>
              <a:t>Commercial with John </a:t>
            </a:r>
            <a:r>
              <a:rPr lang="en-US" sz="1600" b="1" dirty="0" err="1">
                <a:latin typeface="Arial" panose="020B0604020202020204" pitchFamily="34" charset="0"/>
                <a:ea typeface="Calibri" panose="020F0502020204030204" pitchFamily="34" charset="0"/>
                <a:cs typeface="Arial" panose="020B0604020202020204" pitchFamily="34" charset="0"/>
              </a:rPr>
              <a:t>Moschitta</a:t>
            </a:r>
            <a:r>
              <a:rPr lang="en-US" sz="1600" b="1" dirty="0">
                <a:latin typeface="Arial" panose="020B0604020202020204" pitchFamily="34" charset="0"/>
                <a:ea typeface="Calibri" panose="020F0502020204030204" pitchFamily="34" charset="0"/>
                <a:cs typeface="Arial" panose="020B0604020202020204" pitchFamily="34" charset="0"/>
              </a:rPr>
              <a:t>”</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to see a powerful and funny example of someone speaking too quickly for an interview situation. It is important to find your own rhythm of speech when interviewing, and realize that people tend to speak faster when nervous.</a:t>
            </a:r>
          </a:p>
        </p:txBody>
      </p:sp>
      <p:pic>
        <p:nvPicPr>
          <p:cNvPr id="2050" name="Picture 2">
            <a:extLst>
              <a:ext uri="{FF2B5EF4-FFF2-40B4-BE49-F238E27FC236}">
                <a16:creationId xmlns:a16="http://schemas.microsoft.com/office/drawing/2014/main" id="{E5863319-77CC-398C-2275-F51DA56FE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82275"/>
            <a:ext cx="1792011" cy="179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9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69C0E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E93FF-9ED8-4681-A689-7705AB5A4B60}"/>
              </a:ext>
            </a:extLst>
          </p:cNvPr>
          <p:cNvSpPr/>
          <p:nvPr/>
        </p:nvSpPr>
        <p:spPr>
          <a:xfrm>
            <a:off x="464068" y="4065531"/>
            <a:ext cx="8583216" cy="2077492"/>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 student/recent alum interested in help with interviewing can contact Career Services at </a:t>
            </a:r>
            <a:r>
              <a:rPr kumimoji="0" lang="en-US" sz="2100" b="1" i="0" u="none" strike="noStrike" kern="1200" cap="none" spc="0" normalizeH="0" baseline="0" noProof="0" dirty="0">
                <a:ln>
                  <a:noFill/>
                </a:ln>
                <a:solidFill>
                  <a:srgbClr val="134770">
                    <a:lumMod val="75000"/>
                  </a:srgbClr>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pbennett@qvcc.edu</a:t>
            </a:r>
            <a:endParaRPr kumimoji="0" lang="en-US" sz="2100" b="1" i="0" u="none" strike="noStrike" kern="1200" cap="none" spc="0" normalizeH="0" baseline="0" noProof="0" dirty="0">
              <a:ln>
                <a:noFill/>
              </a:ln>
              <a:solidFill>
                <a:srgbClr val="134770">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cs typeface="Arial" panose="020B0604020202020204" pitchFamily="34" charset="0"/>
              </a:rPr>
              <a:t>I</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would be happy to further discuss your interviewing strategy, set up a mock interview, or help with any aspect of your job or internship search.</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cs typeface="Arial" panose="020B0604020202020204" pitchFamily="34" charset="0"/>
              </a:rPr>
              <a:t>I am here</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to support you!!</a:t>
            </a:r>
          </a:p>
        </p:txBody>
      </p:sp>
      <p:sp>
        <p:nvSpPr>
          <p:cNvPr id="2" name="Rectangle 1"/>
          <p:cNvSpPr/>
          <p:nvPr/>
        </p:nvSpPr>
        <p:spPr>
          <a:xfrm>
            <a:off x="3175462" y="22480"/>
            <a:ext cx="2793073" cy="692497"/>
          </a:xfrm>
          <a:prstGeom prst="rect">
            <a:avLst/>
          </a:prstGeom>
          <a:noFill/>
        </p:spPr>
        <p:txBody>
          <a:bodyPr wrap="non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panose="020B0604020202020204" pitchFamily="34" charset="0"/>
                <a:ea typeface="+mn-ea"/>
                <a:cs typeface="Arial" panose="020B0604020202020204" pitchFamily="34" charset="0"/>
              </a:rPr>
              <a:t>Final Point</a:t>
            </a:r>
            <a:endParaRPr kumimoji="0" lang="en-US" sz="405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endParaRPr>
          </a:p>
        </p:txBody>
      </p:sp>
      <p:pic>
        <p:nvPicPr>
          <p:cNvPr id="8" name="Picture 7">
            <a:extLst>
              <a:ext uri="{FF2B5EF4-FFF2-40B4-BE49-F238E27FC236}">
                <a16:creationId xmlns:a16="http://schemas.microsoft.com/office/drawing/2014/main" id="{3EBFEEDC-819E-4BA4-B620-97BBE58D0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130" y="748107"/>
            <a:ext cx="4699739" cy="3133159"/>
          </a:xfrm>
          <a:prstGeom prst="rect">
            <a:avLst/>
          </a:prstGeom>
        </p:spPr>
      </p:pic>
    </p:spTree>
    <p:extLst>
      <p:ext uri="{BB962C8B-B14F-4D97-AF65-F5344CB8AC3E}">
        <p14:creationId xmlns:p14="http://schemas.microsoft.com/office/powerpoint/2010/main" val="1178320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758"/>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            Questions?</a:t>
            </a:r>
          </a:p>
        </p:txBody>
      </p:sp>
      <p:sp>
        <p:nvSpPr>
          <p:cNvPr id="2" name="Title 1"/>
          <p:cNvSpPr>
            <a:spLocks noGrp="1"/>
          </p:cNvSpPr>
          <p:nvPr>
            <p:ph type="title"/>
          </p:nvPr>
        </p:nvSpPr>
        <p:spPr>
          <a:solidFill>
            <a:srgbClr val="002060"/>
          </a:solidFill>
        </p:spPr>
        <p:txBody>
          <a:bodyPr/>
          <a:lstStyle/>
          <a:p>
            <a:r>
              <a:rPr lang="en-US" dirty="0"/>
              <a:t>Questions?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latin typeface="Arial" charset="0"/>
              <a:cs typeface="Arial" charset="0"/>
            </a:endParaRPr>
          </a:p>
        </p:txBody>
      </p:sp>
      <p:sp>
        <p:nvSpPr>
          <p:cNvPr id="17" name="Content Placeholder 2"/>
          <p:cNvSpPr txBox="1">
            <a:spLocks/>
          </p:cNvSpPr>
          <p:nvPr/>
        </p:nvSpPr>
        <p:spPr>
          <a:xfrm>
            <a:off x="600456" y="1441439"/>
            <a:ext cx="7943088" cy="444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520" lvl="1" indent="-45720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512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Career Services at QVCC</a:t>
            </a:r>
          </a:p>
        </p:txBody>
      </p:sp>
      <p:sp>
        <p:nvSpPr>
          <p:cNvPr id="11" name="Subtitle 2"/>
          <p:cNvSpPr txBox="1">
            <a:spLocks/>
          </p:cNvSpPr>
          <p:nvPr/>
        </p:nvSpPr>
        <p:spPr>
          <a:xfrm>
            <a:off x="228600" y="1143000"/>
            <a:ext cx="8610600" cy="7010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Rectangle 6"/>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marR="0" lvl="0" indent="-227013"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Contact Information – Peter Bennett – Director of Career Services</a:t>
            </a:r>
          </a:p>
        </p:txBody>
      </p:sp>
      <p:pic>
        <p:nvPicPr>
          <p:cNvPr id="4" name="Picture 3" descr="A person taking a selfie&#10;&#10;Description automatically generated">
            <a:extLst>
              <a:ext uri="{FF2B5EF4-FFF2-40B4-BE49-F238E27FC236}">
                <a16:creationId xmlns:a16="http://schemas.microsoft.com/office/drawing/2014/main" id="{D94CA982-8D35-413A-A180-A8BA62168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47800"/>
            <a:ext cx="3260979" cy="4342183"/>
          </a:xfrm>
          <a:prstGeom prst="rect">
            <a:avLst/>
          </a:prstGeom>
        </p:spPr>
      </p:pic>
      <p:sp>
        <p:nvSpPr>
          <p:cNvPr id="5" name="TextBox 4">
            <a:extLst>
              <a:ext uri="{FF2B5EF4-FFF2-40B4-BE49-F238E27FC236}">
                <a16:creationId xmlns:a16="http://schemas.microsoft.com/office/drawing/2014/main" id="{87E2977D-AFF5-4A8B-9EFD-CB72E0C57A26}"/>
              </a:ext>
            </a:extLst>
          </p:cNvPr>
          <p:cNvSpPr txBox="1"/>
          <p:nvPr/>
        </p:nvSpPr>
        <p:spPr>
          <a:xfrm>
            <a:off x="4533900" y="1752600"/>
            <a:ext cx="4267200"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hlinkClick r:id="rId3"/>
              </a:rPr>
              <a:t>Email: pbennett@qvcc.edu</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Phone: 860-932-4090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Location: Office W107D – Main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ea typeface="+mn-ea"/>
                <a:cs typeface="+mn-cs"/>
              </a:rPr>
              <a:t>Normal Office Location/Hours: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Danielson: Monday to Thursday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Willimantic: Friday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Appointments: 9am – Noon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Walk Ins: 1pm – 4pm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In-Person and Virtual Appointments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I am here to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2058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Know yourself</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grpSp>
        <p:nvGrpSpPr>
          <p:cNvPr id="8" name="Group 7"/>
          <p:cNvGrpSpPr/>
          <p:nvPr/>
        </p:nvGrpSpPr>
        <p:grpSpPr>
          <a:xfrm>
            <a:off x="1219189" y="1166018"/>
            <a:ext cx="6705621" cy="4525963"/>
            <a:chOff x="761989" y="0"/>
            <a:chExt cx="6705621" cy="4525963"/>
          </a:xfrm>
        </p:grpSpPr>
        <p:sp>
          <p:nvSpPr>
            <p:cNvPr id="9" name="Oval 8"/>
            <p:cNvSpPr/>
            <p:nvPr/>
          </p:nvSpPr>
          <p:spPr>
            <a:xfrm>
              <a:off x="761989" y="0"/>
              <a:ext cx="6705621" cy="452596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4"/>
            <p:cNvSpPr/>
            <p:nvPr/>
          </p:nvSpPr>
          <p:spPr>
            <a:xfrm>
              <a:off x="1744004" y="662812"/>
              <a:ext cx="4741591" cy="320033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marL="285750" lvl="1" indent="-285750" algn="l" defTabSz="1466850" rtl="0">
                <a:lnSpc>
                  <a:spcPct val="90000"/>
                </a:lnSpc>
                <a:spcBef>
                  <a:spcPct val="0"/>
                </a:spcBef>
                <a:spcAft>
                  <a:spcPct val="15000"/>
                </a:spcAft>
                <a:buChar char="••"/>
              </a:pPr>
              <a:r>
                <a:rPr lang="en-US" sz="3300" kern="1200" dirty="0">
                  <a:latin typeface="Arial" pitchFamily="34" charset="0"/>
                  <a:cs typeface="Arial" pitchFamily="34" charset="0"/>
                </a:rPr>
                <a:t>Your strengths</a:t>
              </a:r>
            </a:p>
            <a:p>
              <a:pPr marL="285750" lvl="1" indent="-285750" algn="l" defTabSz="1466850" rtl="0">
                <a:lnSpc>
                  <a:spcPct val="90000"/>
                </a:lnSpc>
                <a:spcBef>
                  <a:spcPct val="0"/>
                </a:spcBef>
                <a:spcAft>
                  <a:spcPct val="15000"/>
                </a:spcAft>
                <a:buChar char="••"/>
              </a:pPr>
              <a:r>
                <a:rPr lang="en-US" sz="3300" dirty="0">
                  <a:latin typeface="Arial" pitchFamily="34" charset="0"/>
                  <a:cs typeface="Arial" pitchFamily="34" charset="0"/>
                </a:rPr>
                <a:t>Your weaknesses</a:t>
              </a:r>
            </a:p>
            <a:p>
              <a:pPr marL="285750" lvl="1" indent="-285750" algn="l" defTabSz="1466850" rtl="0">
                <a:lnSpc>
                  <a:spcPct val="90000"/>
                </a:lnSpc>
                <a:spcBef>
                  <a:spcPct val="0"/>
                </a:spcBef>
                <a:spcAft>
                  <a:spcPct val="15000"/>
                </a:spcAft>
                <a:buChar char="••"/>
              </a:pPr>
              <a:r>
                <a:rPr lang="en-US" sz="3300" kern="1200" dirty="0">
                  <a:latin typeface="Arial" pitchFamily="34" charset="0"/>
                  <a:cs typeface="Arial" pitchFamily="34" charset="0"/>
                </a:rPr>
                <a:t>Your interests</a:t>
              </a:r>
            </a:p>
          </p:txBody>
        </p:sp>
      </p:grpSp>
    </p:spTree>
    <p:extLst>
      <p:ext uri="{BB962C8B-B14F-4D97-AF65-F5344CB8AC3E}">
        <p14:creationId xmlns:p14="http://schemas.microsoft.com/office/powerpoint/2010/main" val="71679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Know yourself</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Arial" charset="0"/>
                <a:cs typeface="Arial" charset="0"/>
              </a:rPr>
              <a:t>Strengths</a:t>
            </a:r>
          </a:p>
          <a:p>
            <a:r>
              <a:rPr lang="en-US" sz="1600" dirty="0">
                <a:latin typeface="Arial" charset="0"/>
                <a:cs typeface="Arial" charset="0"/>
              </a:rPr>
              <a:t>What do you like to do?</a:t>
            </a:r>
          </a:p>
          <a:p>
            <a:pPr lvl="1"/>
            <a:r>
              <a:rPr lang="en-US" sz="1600" dirty="0">
                <a:latin typeface="Arial" charset="0"/>
                <a:cs typeface="Arial" charset="0"/>
              </a:rPr>
              <a:t>Academics? Arts? Social activities? Sports? Like what?</a:t>
            </a:r>
          </a:p>
          <a:p>
            <a:pPr lvl="1"/>
            <a:r>
              <a:rPr lang="en-US" sz="1600" dirty="0">
                <a:latin typeface="Arial" charset="0"/>
                <a:cs typeface="Arial" charset="0"/>
              </a:rPr>
              <a:t>Analyzing problems and finding solutions? Examples?</a:t>
            </a:r>
          </a:p>
          <a:p>
            <a:endParaRPr lang="en-US" sz="800" dirty="0">
              <a:latin typeface="Arial" charset="0"/>
              <a:cs typeface="Arial" charset="0"/>
            </a:endParaRPr>
          </a:p>
          <a:p>
            <a:r>
              <a:rPr lang="en-US" sz="1600" dirty="0">
                <a:latin typeface="Arial" charset="0"/>
                <a:cs typeface="Arial" charset="0"/>
              </a:rPr>
              <a:t>What are you good at?</a:t>
            </a:r>
          </a:p>
          <a:p>
            <a:pPr lvl="1"/>
            <a:r>
              <a:rPr lang="en-US" sz="1600" dirty="0">
                <a:latin typeface="Arial" charset="0"/>
                <a:cs typeface="Arial" charset="0"/>
              </a:rPr>
              <a:t>What have you received accolades/awards for?</a:t>
            </a:r>
          </a:p>
          <a:p>
            <a:pPr lvl="1"/>
            <a:r>
              <a:rPr lang="en-US" sz="1600" dirty="0">
                <a:latin typeface="Arial" charset="0"/>
                <a:cs typeface="Arial" charset="0"/>
              </a:rPr>
              <a:t>What are examples that demonstrate this?</a:t>
            </a:r>
          </a:p>
          <a:p>
            <a:endParaRPr lang="en-US" sz="800" dirty="0">
              <a:latin typeface="Arial" charset="0"/>
              <a:cs typeface="Arial" charset="0"/>
            </a:endParaRPr>
          </a:p>
          <a:p>
            <a:r>
              <a:rPr lang="en-US" sz="1600" dirty="0">
                <a:latin typeface="Arial" charset="0"/>
                <a:cs typeface="Arial" charset="0"/>
              </a:rPr>
              <a:t>What have you done to build on and develop your strengths?</a:t>
            </a:r>
          </a:p>
          <a:p>
            <a:pPr lvl="1"/>
            <a:r>
              <a:rPr lang="en-US" sz="1600" dirty="0">
                <a:latin typeface="Arial" charset="0"/>
                <a:cs typeface="Arial" charset="0"/>
              </a:rPr>
              <a:t>Concrete examples</a:t>
            </a:r>
          </a:p>
          <a:p>
            <a:pPr marL="0" indent="0">
              <a:buNone/>
            </a:pPr>
            <a:endParaRPr lang="en-US" sz="800" dirty="0">
              <a:latin typeface="Arial" charset="0"/>
              <a:cs typeface="Arial" charset="0"/>
            </a:endParaRPr>
          </a:p>
          <a:p>
            <a:pPr marL="0" indent="0">
              <a:buNone/>
            </a:pPr>
            <a:r>
              <a:rPr lang="en-US" sz="1600" b="1" dirty="0">
                <a:latin typeface="Arial" charset="0"/>
                <a:cs typeface="Arial" charset="0"/>
              </a:rPr>
              <a:t>Weaknesses</a:t>
            </a:r>
          </a:p>
          <a:p>
            <a:r>
              <a:rPr lang="en-US" sz="1600" dirty="0">
                <a:latin typeface="Arial" charset="0"/>
                <a:cs typeface="Arial" charset="0"/>
              </a:rPr>
              <a:t>What are you not good at?</a:t>
            </a:r>
          </a:p>
          <a:p>
            <a:r>
              <a:rPr lang="en-US" sz="1600" dirty="0">
                <a:latin typeface="Arial" charset="0"/>
                <a:cs typeface="Arial" charset="0"/>
              </a:rPr>
              <a:t>Do you have any academic gaps or missing social activities that would need to be explained?</a:t>
            </a:r>
          </a:p>
          <a:p>
            <a:pPr lvl="1"/>
            <a:endParaRPr lang="en-US" sz="1600" dirty="0">
              <a:latin typeface="Arial" charset="0"/>
              <a:cs typeface="Arial" charset="0"/>
            </a:endParaRPr>
          </a:p>
        </p:txBody>
      </p:sp>
    </p:spTree>
    <p:extLst>
      <p:ext uri="{BB962C8B-B14F-4D97-AF65-F5344CB8AC3E}">
        <p14:creationId xmlns:p14="http://schemas.microsoft.com/office/powerpoint/2010/main" val="335198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Know yourself</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graphicFrame>
        <p:nvGraphicFramePr>
          <p:cNvPr id="6" name="Content Placeholder 7"/>
          <p:cNvGraphicFramePr>
            <a:graphicFrameLocks/>
          </p:cNvGraphicFramePr>
          <p:nvPr>
            <p:extLst>
              <p:ext uri="{D42A27DB-BD31-4B8C-83A1-F6EECF244321}">
                <p14:modId xmlns:p14="http://schemas.microsoft.com/office/powerpoint/2010/main" val="839044800"/>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8"/>
          <p:cNvSpPr txBox="1">
            <a:spLocks noChangeArrowheads="1"/>
          </p:cNvSpPr>
          <p:nvPr/>
        </p:nvSpPr>
        <p:spPr bwMode="auto">
          <a:xfrm>
            <a:off x="3962400" y="2895600"/>
            <a:ext cx="1330325" cy="830262"/>
          </a:xfrm>
          <a:prstGeom prst="rect">
            <a:avLst/>
          </a:prstGeom>
          <a:noFill/>
          <a:ln w="9525">
            <a:noFill/>
            <a:miter lim="800000"/>
            <a:headEnd/>
            <a:tailEnd/>
          </a:ln>
        </p:spPr>
        <p:txBody>
          <a:bodyPr wrap="none">
            <a:spAutoFit/>
          </a:bodyPr>
          <a:lstStyle/>
          <a:p>
            <a:r>
              <a:rPr lang="en-US" sz="2400" b="1" dirty="0">
                <a:cs typeface="Arial" charset="0"/>
              </a:rPr>
              <a:t>YOUR</a:t>
            </a:r>
          </a:p>
          <a:p>
            <a:r>
              <a:rPr lang="en-US" sz="2400" b="1" dirty="0">
                <a:cs typeface="Arial" charset="0"/>
              </a:rPr>
              <a:t>STORY!</a:t>
            </a:r>
          </a:p>
        </p:txBody>
      </p:sp>
    </p:spTree>
    <p:extLst>
      <p:ext uri="{BB962C8B-B14F-4D97-AF65-F5344CB8AC3E}">
        <p14:creationId xmlns:p14="http://schemas.microsoft.com/office/powerpoint/2010/main" val="32209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No story = no offer</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Your desire for a position should be expressed via a coherent articulation of your professional ambition, with supporting anecdotes from your academic, personal, and professional journey.</a:t>
            </a:r>
          </a:p>
          <a:p>
            <a:endParaRPr lang="en-US" sz="1600" dirty="0">
              <a:latin typeface="Arial" charset="0"/>
              <a:cs typeface="Arial" charset="0"/>
            </a:endParaRPr>
          </a:p>
          <a:p>
            <a:r>
              <a:rPr lang="en-US" sz="1600" dirty="0">
                <a:latin typeface="Arial" charset="0"/>
                <a:cs typeface="Arial" charset="0"/>
              </a:rPr>
              <a:t>Your story should do the talking</a:t>
            </a:r>
          </a:p>
          <a:p>
            <a:endParaRPr lang="en-US" sz="1600" dirty="0">
              <a:latin typeface="Arial" charset="0"/>
              <a:cs typeface="Arial" charset="0"/>
            </a:endParaRPr>
          </a:p>
          <a:p>
            <a:endParaRPr lang="en-US" sz="1600" dirty="0">
              <a:latin typeface="Arial" charset="0"/>
              <a:cs typeface="Arial" charset="0"/>
            </a:endParaRPr>
          </a:p>
        </p:txBody>
      </p:sp>
      <p:pic>
        <p:nvPicPr>
          <p:cNvPr id="6" name="Picture 2" descr="100 Storytelling Quotes About How Stories Make Us Human">
            <a:extLst>
              <a:ext uri="{FF2B5EF4-FFF2-40B4-BE49-F238E27FC236}">
                <a16:creationId xmlns:a16="http://schemas.microsoft.com/office/drawing/2014/main" id="{539E59BC-CEF1-481B-92BE-5328A294C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4267201" cy="2384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6C08D8-79AE-4E64-AFC2-1B3CE95E6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061" y="3581400"/>
            <a:ext cx="4061241" cy="2274295"/>
          </a:xfrm>
          <a:prstGeom prst="rect">
            <a:avLst/>
          </a:prstGeom>
        </p:spPr>
      </p:pic>
    </p:spTree>
    <p:extLst>
      <p:ext uri="{BB962C8B-B14F-4D97-AF65-F5344CB8AC3E}">
        <p14:creationId xmlns:p14="http://schemas.microsoft.com/office/powerpoint/2010/main" val="126823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Sample story</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1600" dirty="0">
                <a:latin typeface="Arial" charset="0"/>
                <a:cs typeface="Arial" charset="0"/>
              </a:rPr>
              <a:t>Interviewing for accounts payable analyst position</a:t>
            </a:r>
          </a:p>
          <a:p>
            <a:pPr>
              <a:buFont typeface="Wingdings" pitchFamily="2" charset="2"/>
              <a:buChar char="Ø"/>
            </a:pPr>
            <a:endParaRPr lang="en-US" sz="1600" dirty="0">
              <a:latin typeface="Arial" charset="0"/>
              <a:cs typeface="Arial" charset="0"/>
            </a:endParaRPr>
          </a:p>
          <a:p>
            <a:pPr>
              <a:buFont typeface="Wingdings" pitchFamily="2" charset="2"/>
              <a:buChar char="Ø"/>
            </a:pPr>
            <a:r>
              <a:rPr lang="en-US" sz="1600" dirty="0">
                <a:latin typeface="Arial" charset="0"/>
                <a:cs typeface="Arial" charset="0"/>
              </a:rPr>
              <a:t>Candidate profile:</a:t>
            </a:r>
          </a:p>
          <a:p>
            <a:pPr lvl="1"/>
            <a:r>
              <a:rPr lang="en-US" sz="1600" dirty="0">
                <a:latin typeface="Arial" charset="0"/>
                <a:cs typeface="Arial" charset="0"/>
              </a:rPr>
              <a:t>23 years old</a:t>
            </a:r>
          </a:p>
          <a:p>
            <a:pPr lvl="1"/>
            <a:r>
              <a:rPr lang="en-US" sz="1600" dirty="0">
                <a:latin typeface="Arial" charset="0"/>
                <a:cs typeface="Arial" charset="0"/>
              </a:rPr>
              <a:t>May 2023 QVCC graduate</a:t>
            </a:r>
          </a:p>
          <a:p>
            <a:pPr lvl="1"/>
            <a:r>
              <a:rPr lang="en-US" sz="1600" dirty="0">
                <a:latin typeface="Arial" charset="0"/>
                <a:cs typeface="Arial" charset="0"/>
              </a:rPr>
              <a:t>Double major in Accounting and Performing Arts</a:t>
            </a:r>
          </a:p>
          <a:p>
            <a:pPr lvl="1"/>
            <a:r>
              <a:rPr lang="en-US" sz="1600" dirty="0">
                <a:latin typeface="Arial" charset="0"/>
                <a:cs typeface="Arial" charset="0"/>
              </a:rPr>
              <a:t>3.3 GPA</a:t>
            </a:r>
          </a:p>
          <a:p>
            <a:pPr lvl="1"/>
            <a:r>
              <a:rPr lang="en-US" sz="1600" dirty="0">
                <a:latin typeface="Arial" charset="0"/>
                <a:cs typeface="Arial" charset="0"/>
              </a:rPr>
              <a:t>Sports and music enthusiast</a:t>
            </a:r>
          </a:p>
          <a:p>
            <a:pPr lvl="1"/>
            <a:r>
              <a:rPr lang="en-US" sz="1600" dirty="0">
                <a:latin typeface="Arial" charset="0"/>
                <a:cs typeface="Arial" charset="0"/>
              </a:rPr>
              <a:t>Fluent in English and Spanish</a:t>
            </a:r>
          </a:p>
        </p:txBody>
      </p:sp>
    </p:spTree>
    <p:extLst>
      <p:ext uri="{BB962C8B-B14F-4D97-AF65-F5344CB8AC3E}">
        <p14:creationId xmlns:p14="http://schemas.microsoft.com/office/powerpoint/2010/main" val="81388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Potential story highlights – laying down the foundation</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Academic interests reflect a quantitative and research disposition, with an ability to analyze and solve problems</a:t>
            </a:r>
          </a:p>
          <a:p>
            <a:endParaRPr lang="en-US" sz="1600" dirty="0">
              <a:latin typeface="Arial" charset="0"/>
              <a:cs typeface="Arial" charset="0"/>
            </a:endParaRPr>
          </a:p>
          <a:p>
            <a:r>
              <a:rPr lang="en-US" sz="1600" dirty="0">
                <a:latin typeface="Arial" charset="0"/>
                <a:cs typeface="Arial" charset="0"/>
              </a:rPr>
              <a:t>Sports and musical interests reflect a passion for being a member of a team and collaboration</a:t>
            </a:r>
          </a:p>
          <a:p>
            <a:endParaRPr lang="en-US" sz="1600" dirty="0">
              <a:latin typeface="Arial" charset="0"/>
              <a:cs typeface="Arial" charset="0"/>
            </a:endParaRPr>
          </a:p>
          <a:p>
            <a:r>
              <a:rPr lang="en-US" sz="1600" dirty="0">
                <a:latin typeface="Arial" charset="0"/>
                <a:cs typeface="Arial" charset="0"/>
              </a:rPr>
              <a:t>Strong GPA (and any other achievements) reflects intellectual rigor and work-ethic</a:t>
            </a:r>
          </a:p>
          <a:p>
            <a:endParaRPr lang="en-US" sz="1600" dirty="0">
              <a:latin typeface="Arial" charset="0"/>
              <a:cs typeface="Arial" charset="0"/>
            </a:endParaRPr>
          </a:p>
          <a:p>
            <a:r>
              <a:rPr lang="en-US" sz="1600" dirty="0">
                <a:latin typeface="Arial" charset="0"/>
                <a:cs typeface="Arial" charset="0"/>
              </a:rPr>
              <a:t>Spanish, if used to pursue interests or studies, demonstrates cultural fluency and servicing of a larger customer base</a:t>
            </a:r>
            <a:endParaRPr lang="en-US" sz="1600" b="1" dirty="0">
              <a:latin typeface="Arial" charset="0"/>
              <a:cs typeface="Arial" charset="0"/>
            </a:endParaRPr>
          </a:p>
        </p:txBody>
      </p:sp>
    </p:spTree>
    <p:extLst>
      <p:ext uri="{BB962C8B-B14F-4D97-AF65-F5344CB8AC3E}">
        <p14:creationId xmlns:p14="http://schemas.microsoft.com/office/powerpoint/2010/main" val="231709859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Skyscraper business presentation</Template>
  <TotalTime>70868</TotalTime>
  <Words>2744</Words>
  <Application>Microsoft Office PowerPoint</Application>
  <PresentationFormat>On-screen Show (4:3)</PresentationFormat>
  <Paragraphs>412</Paragraphs>
  <Slides>37</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37</vt:i4>
      </vt:variant>
    </vt:vector>
  </HeadingPairs>
  <TitlesOfParts>
    <vt:vector size="47" baseType="lpstr">
      <vt:lpstr>Arial</vt:lpstr>
      <vt:lpstr>Calibri</vt:lpstr>
      <vt:lpstr>Calibri Light</vt:lpstr>
      <vt:lpstr>Tw Cen MT</vt:lpstr>
      <vt:lpstr>Wingdings</vt:lpstr>
      <vt:lpstr>Office Theme</vt:lpstr>
      <vt:lpstr>Custom Design</vt:lpstr>
      <vt:lpstr>2_Circuit</vt:lpstr>
      <vt:lpstr>1_Office Theme</vt:lpstr>
      <vt:lpstr>2_Office Theme</vt:lpstr>
      <vt:lpstr>PowerPoint Presentation</vt:lpstr>
      <vt:lpstr>Why am I here?</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Interview Follow Ups</vt:lpstr>
      <vt:lpstr>Getting ready for interviews</vt:lpstr>
      <vt:lpstr>Getting ready for video interviews</vt:lpstr>
      <vt:lpstr>Getting ready for interviews</vt:lpstr>
      <vt:lpstr>PowerPoint Presentation</vt:lpstr>
      <vt:lpstr>Questions?</vt:lpstr>
      <vt:lpstr>Career Services at QVCC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Matan Feldman</dc:creator>
  <cp:lastModifiedBy>Bennett, Peter C</cp:lastModifiedBy>
  <cp:revision>1148</cp:revision>
  <cp:lastPrinted>2022-12-22T18:07:01Z</cp:lastPrinted>
  <dcterms:created xsi:type="dcterms:W3CDTF">2009-10-11T20:34:48Z</dcterms:created>
  <dcterms:modified xsi:type="dcterms:W3CDTF">2023-09-26T15:14:23Z</dcterms:modified>
</cp:coreProperties>
</file>