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
  </p:notesMasterIdLst>
  <p:sldIdLst>
    <p:sldId id="1000" r:id="rId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8" d="100"/>
          <a:sy n="108" d="100"/>
        </p:scale>
        <p:origin x="168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userId="9bb57e8c-a7eb-46f6-acfd-e792c44199dd" providerId="ADAL" clId="{E0D006DF-02B6-41AE-AF11-0D57A17856E6}"/>
    <pc:docChg chg="custSel delMainMaster modMainMaster">
      <pc:chgData name="Peter" userId="9bb57e8c-a7eb-46f6-acfd-e792c44199dd" providerId="ADAL" clId="{E0D006DF-02B6-41AE-AF11-0D57A17856E6}" dt="2023-02-22T16:55:21.625" v="150" actId="2696"/>
      <pc:docMkLst>
        <pc:docMk/>
      </pc:docMkLst>
      <pc:sldMasterChg chg="del delSldLayout">
        <pc:chgData name="Peter" userId="9bb57e8c-a7eb-46f6-acfd-e792c44199dd" providerId="ADAL" clId="{E0D006DF-02B6-41AE-AF11-0D57A17856E6}" dt="2023-02-22T16:55:18.440" v="149" actId="2696"/>
        <pc:sldMasterMkLst>
          <pc:docMk/>
          <pc:sldMasterMk cId="800540583" sldId="2147483660"/>
        </pc:sldMasterMkLst>
        <pc:sldLayoutChg chg="del">
          <pc:chgData name="Peter" userId="9bb57e8c-a7eb-46f6-acfd-e792c44199dd" providerId="ADAL" clId="{E0D006DF-02B6-41AE-AF11-0D57A17856E6}" dt="2023-02-22T16:55:17.449" v="148" actId="2696"/>
          <pc:sldLayoutMkLst>
            <pc:docMk/>
            <pc:sldMasterMk cId="800540583" sldId="2147483660"/>
            <pc:sldLayoutMk cId="2949801080" sldId="2147483671"/>
          </pc:sldLayoutMkLst>
        </pc:sldLayoutChg>
        <pc:sldLayoutChg chg="del">
          <pc:chgData name="Peter" userId="9bb57e8c-a7eb-46f6-acfd-e792c44199dd" providerId="ADAL" clId="{E0D006DF-02B6-41AE-AF11-0D57A17856E6}" dt="2023-02-22T16:55:16.280" v="147" actId="2696"/>
          <pc:sldLayoutMkLst>
            <pc:docMk/>
            <pc:sldMasterMk cId="800540583" sldId="2147483660"/>
            <pc:sldLayoutMk cId="3857466556" sldId="2147483678"/>
          </pc:sldLayoutMkLst>
        </pc:sldLayoutChg>
        <pc:sldLayoutChg chg="del">
          <pc:chgData name="Peter" userId="9bb57e8c-a7eb-46f6-acfd-e792c44199dd" providerId="ADAL" clId="{E0D006DF-02B6-41AE-AF11-0D57A17856E6}" dt="2023-02-22T16:55:14.839" v="146" actId="2696"/>
          <pc:sldLayoutMkLst>
            <pc:docMk/>
            <pc:sldMasterMk cId="800540583" sldId="2147483660"/>
            <pc:sldLayoutMk cId="3567174269" sldId="2147483680"/>
          </pc:sldLayoutMkLst>
        </pc:sldLayoutChg>
      </pc:sldMasterChg>
      <pc:sldMasterChg chg="delSldLayout modSldLayout">
        <pc:chgData name="Peter" userId="9bb57e8c-a7eb-46f6-acfd-e792c44199dd" providerId="ADAL" clId="{E0D006DF-02B6-41AE-AF11-0D57A17856E6}" dt="2023-02-22T16:55:21.625" v="150" actId="2696"/>
        <pc:sldMasterMkLst>
          <pc:docMk/>
          <pc:sldMasterMk cId="4190229016" sldId="2147483681"/>
        </pc:sldMasterMkLst>
        <pc:sldLayoutChg chg="del">
          <pc:chgData name="Peter" userId="9bb57e8c-a7eb-46f6-acfd-e792c44199dd" providerId="ADAL" clId="{E0D006DF-02B6-41AE-AF11-0D57A17856E6}" dt="2023-02-22T16:55:10.457" v="145" actId="2696"/>
          <pc:sldLayoutMkLst>
            <pc:docMk/>
            <pc:sldMasterMk cId="4190229016" sldId="2147483681"/>
            <pc:sldLayoutMk cId="1793668197" sldId="2147483682"/>
          </pc:sldLayoutMkLst>
        </pc:sldLayoutChg>
        <pc:sldLayoutChg chg="delSp modSp mod">
          <pc:chgData name="Peter" userId="9bb57e8c-a7eb-46f6-acfd-e792c44199dd" providerId="ADAL" clId="{E0D006DF-02B6-41AE-AF11-0D57A17856E6}" dt="2023-02-22T16:55:01.735" v="144" actId="20577"/>
          <pc:sldLayoutMkLst>
            <pc:docMk/>
            <pc:sldMasterMk cId="4190229016" sldId="2147483681"/>
            <pc:sldLayoutMk cId="2186954153" sldId="2147483683"/>
          </pc:sldLayoutMkLst>
          <pc:spChg chg="mod">
            <ac:chgData name="Peter" userId="9bb57e8c-a7eb-46f6-acfd-e792c44199dd" providerId="ADAL" clId="{E0D006DF-02B6-41AE-AF11-0D57A17856E6}" dt="2023-02-22T16:55:01.735" v="144" actId="20577"/>
            <ac:spMkLst>
              <pc:docMk/>
              <pc:sldMasterMk cId="4190229016" sldId="2147483681"/>
              <pc:sldLayoutMk cId="2186954153" sldId="2147483683"/>
              <ac:spMk id="6" creationId="{D95B3DFD-069B-4876-B7FD-AC56D28CB641}"/>
            </ac:spMkLst>
          </pc:spChg>
          <pc:spChg chg="del">
            <ac:chgData name="Peter" userId="9bb57e8c-a7eb-46f6-acfd-e792c44199dd" providerId="ADAL" clId="{E0D006DF-02B6-41AE-AF11-0D57A17856E6}" dt="2023-02-22T15:51:29.877" v="98" actId="478"/>
            <ac:spMkLst>
              <pc:docMk/>
              <pc:sldMasterMk cId="4190229016" sldId="2147483681"/>
              <pc:sldLayoutMk cId="2186954153" sldId="2147483683"/>
              <ac:spMk id="8" creationId="{32BB47B2-22D1-409E-B938-4A05E6F268F1}"/>
            </ac:spMkLst>
          </pc:spChg>
        </pc:sldLayoutChg>
        <pc:sldLayoutChg chg="del">
          <pc:chgData name="Peter" userId="9bb57e8c-a7eb-46f6-acfd-e792c44199dd" providerId="ADAL" clId="{E0D006DF-02B6-41AE-AF11-0D57A17856E6}" dt="2023-02-22T16:55:21.625" v="150" actId="2696"/>
          <pc:sldLayoutMkLst>
            <pc:docMk/>
            <pc:sldMasterMk cId="4190229016" sldId="2147483681"/>
            <pc:sldLayoutMk cId="621981200" sldId="214748368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E9DBBD2F-A5BB-4F4E-8CCB-2CB7884AB6F8}" type="datetimeFigureOut">
              <a:rPr lang="en-US" smtClean="0"/>
              <a:t>2/22/2023</a:t>
            </a:fld>
            <a:endParaRPr lang="en-US" dirty="0"/>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14379EFA-010C-4053-B478-70B3202D432F}" type="slidenum">
              <a:rPr lang="en-US" smtClean="0"/>
              <a:t>‹#›</a:t>
            </a:fld>
            <a:endParaRPr lang="en-US" dirty="0"/>
          </a:p>
        </p:txBody>
      </p:sp>
    </p:spTree>
    <p:extLst>
      <p:ext uri="{BB962C8B-B14F-4D97-AF65-F5344CB8AC3E}">
        <p14:creationId xmlns:p14="http://schemas.microsoft.com/office/powerpoint/2010/main" val="199103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9D6747-2706-48B0-9B3B-7BFC87D901CC}"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423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533400"/>
          </a:xfrm>
          <a:solidFill>
            <a:schemeClr val="accent3">
              <a:lumMod val="50000"/>
            </a:schemeClr>
          </a:solidFill>
        </p:spPr>
        <p:txBody>
          <a:bodyPr>
            <a:noAutofit/>
          </a:bodyPr>
          <a:lstStyle>
            <a:lvl1pPr marL="120650" indent="0" algn="l">
              <a:defRPr sz="2400">
                <a:solidFill>
                  <a:schemeClr val="bg1"/>
                </a:solidFill>
                <a:latin typeface="Arial" pitchFamily="34" charset="0"/>
                <a:cs typeface="Arial" pitchFamily="34" charset="0"/>
              </a:defRPr>
            </a:lvl1pPr>
          </a:lstStyle>
          <a:p>
            <a:endParaRPr lang="en-US" dirty="0"/>
          </a:p>
        </p:txBody>
      </p:sp>
      <p:cxnSp>
        <p:nvCxnSpPr>
          <p:cNvPr id="7" name="Straight Connector 6"/>
          <p:cNvCxnSpPr/>
          <p:nvPr userDrawn="1"/>
        </p:nvCxnSpPr>
        <p:spPr>
          <a:xfrm>
            <a:off x="228600" y="6145306"/>
            <a:ext cx="8825753" cy="1588"/>
          </a:xfrm>
          <a:prstGeom prst="line">
            <a:avLst/>
          </a:prstGeom>
          <a:ln>
            <a:solidFill>
              <a:srgbClr val="002060"/>
            </a:solidFill>
          </a:ln>
        </p:spPr>
        <p:style>
          <a:lnRef idx="2">
            <a:schemeClr val="dk1"/>
          </a:lnRef>
          <a:fillRef idx="0">
            <a:schemeClr val="dk1"/>
          </a:fillRef>
          <a:effectRef idx="1">
            <a:schemeClr val="dk1"/>
          </a:effectRef>
          <a:fontRef idx="minor">
            <a:schemeClr val="tx1"/>
          </a:fontRef>
        </p:style>
      </p:cxnSp>
      <p:sp>
        <p:nvSpPr>
          <p:cNvPr id="6" name="TextBox 5">
            <a:extLst>
              <a:ext uri="{FF2B5EF4-FFF2-40B4-BE49-F238E27FC236}">
                <a16:creationId xmlns:a16="http://schemas.microsoft.com/office/drawing/2014/main" id="{D95B3DFD-069B-4876-B7FD-AC56D28CB641}"/>
              </a:ext>
            </a:extLst>
          </p:cNvPr>
          <p:cNvSpPr txBox="1"/>
          <p:nvPr userDrawn="1"/>
        </p:nvSpPr>
        <p:spPr>
          <a:xfrm>
            <a:off x="228599" y="6352141"/>
            <a:ext cx="6363393" cy="276999"/>
          </a:xfrm>
          <a:prstGeom prst="rect">
            <a:avLst/>
          </a:prstGeom>
          <a:noFill/>
        </p:spPr>
        <p:txBody>
          <a:bodyPr wrap="square">
            <a:spAutoFit/>
          </a:bodyPr>
          <a:lstStyle/>
          <a:p>
            <a:pPr algn="ctr"/>
            <a:r>
              <a:rPr lang="en-US" sz="1200" b="1" dirty="0">
                <a:solidFill>
                  <a:schemeClr val="tx1">
                    <a:lumMod val="65000"/>
                    <a:lumOff val="35000"/>
                  </a:schemeClr>
                </a:solidFill>
              </a:rPr>
              <a:t>Reprinted courtesy of the National Association of Colleges and Employers – 2021.</a:t>
            </a:r>
          </a:p>
        </p:txBody>
      </p:sp>
      <p:pic>
        <p:nvPicPr>
          <p:cNvPr id="9" name="Picture 6" descr="Blue Logo">
            <a:extLst>
              <a:ext uri="{FF2B5EF4-FFF2-40B4-BE49-F238E27FC236}">
                <a16:creationId xmlns:a16="http://schemas.microsoft.com/office/drawing/2014/main" id="{B0084DBF-EFCF-40F1-A2E5-9E31FD8CB6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2400" y="6248400"/>
            <a:ext cx="685800" cy="582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95415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November 2021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0A684-DF59-4EEB-B141-ACD1AC342D1D}" type="slidenum">
              <a:rPr lang="en-US" smtClean="0"/>
              <a:pPr/>
              <a:t>‹#›</a:t>
            </a:fld>
            <a:endParaRPr lang="en-US" dirty="0"/>
          </a:p>
        </p:txBody>
      </p:sp>
    </p:spTree>
    <p:extLst>
      <p:ext uri="{BB962C8B-B14F-4D97-AF65-F5344CB8AC3E}">
        <p14:creationId xmlns:p14="http://schemas.microsoft.com/office/powerpoint/2010/main" val="4190229016"/>
      </p:ext>
    </p:extLst>
  </p:cSld>
  <p:clrMap bg1="lt1" tx1="dk1" bg2="lt2" tx2="dk2" accent1="accent1" accent2="accent2" accent3="accent3" accent4="accent4" accent5="accent5" accent6="accent6" hlink="hlink" folHlink="folHlink"/>
  <p:sldLayoutIdLst>
    <p:sldLayoutId id="2147483683"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609600"/>
            <a:ext cx="8839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227013" marR="0" lvl="0" indent="-227013" algn="l" defTabSz="914400" rtl="0" eaLnBrk="1" fontAlgn="auto" latinLnBrk="0" hangingPunct="1">
              <a:lnSpc>
                <a:spcPct val="100000"/>
              </a:lnSpc>
              <a:spcBef>
                <a:spcPct val="2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There are eight key competencies needed for a smooth transition to the workforce</a:t>
            </a:r>
          </a:p>
        </p:txBody>
      </p:sp>
      <p:sp>
        <p:nvSpPr>
          <p:cNvPr id="2" name="Title 1"/>
          <p:cNvSpPr>
            <a:spLocks noGrp="1"/>
          </p:cNvSpPr>
          <p:nvPr>
            <p:ph type="title"/>
          </p:nvPr>
        </p:nvSpPr>
        <p:spPr>
          <a:solidFill>
            <a:schemeClr val="tx2">
              <a:lumMod val="75000"/>
            </a:schemeClr>
          </a:solidFill>
        </p:spPr>
        <p:txBody>
          <a:bodyPr/>
          <a:lstStyle/>
          <a:p>
            <a:r>
              <a:rPr lang="en-US" dirty="0"/>
              <a:t>NACE Competencies</a:t>
            </a:r>
          </a:p>
        </p:txBody>
      </p:sp>
      <p:sp>
        <p:nvSpPr>
          <p:cNvPr id="4" name="AutoShape 2" descr="Image result for picture of a student being interviewed for finance rol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 name="AutoShape 4" descr="Image result for picture of a student being interviewed for finance role"/>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1" name="Content Placeholder 2"/>
          <p:cNvSpPr txBox="1">
            <a:spLocks/>
          </p:cNvSpPr>
          <p:nvPr/>
        </p:nvSpPr>
        <p:spPr>
          <a:xfrm>
            <a:off x="425450" y="978932"/>
            <a:ext cx="8536842" cy="513544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14313" indent="-214313">
              <a:buFont typeface="Wingdings" panose="05000000000000000000" pitchFamily="2" charset="2"/>
              <a:buChar char="§"/>
            </a:pPr>
            <a:r>
              <a:rPr lang="en-US" sz="1200" b="1" dirty="0">
                <a:solidFill>
                  <a:prstClr val="black"/>
                </a:solidFill>
                <a:latin typeface="Arial"/>
                <a:cs typeface="Arial" charset="0"/>
              </a:rPr>
              <a:t>Critical Thinking/Problem Solving</a:t>
            </a:r>
            <a:r>
              <a:rPr lang="en-US" sz="1200" dirty="0">
                <a:solidFill>
                  <a:prstClr val="black"/>
                </a:solidFill>
                <a:latin typeface="Arial"/>
                <a:cs typeface="Arial" charset="0"/>
              </a:rPr>
              <a:t>: Exercise sound reasoning to analyze issues, make decisions, and overcome problems. The individual is able to obtain, interpret, and use knowledge, facts, and data in this process, and may demonstrate originality and inventiveness.</a:t>
            </a:r>
          </a:p>
          <a:p>
            <a:pPr marL="214313" indent="-214313">
              <a:buFont typeface="Wingdings" panose="05000000000000000000" pitchFamily="2" charset="2"/>
              <a:buChar char="§"/>
            </a:pPr>
            <a:endParaRPr lang="en-US" sz="200" dirty="0">
              <a:solidFill>
                <a:prstClr val="black"/>
              </a:solidFill>
              <a:latin typeface="Arial"/>
              <a:cs typeface="Arial" charset="0"/>
            </a:endParaRPr>
          </a:p>
          <a:p>
            <a:pPr marL="214313" indent="-214313">
              <a:buFont typeface="Wingdings" panose="05000000000000000000" pitchFamily="2" charset="2"/>
              <a:buChar char="§"/>
            </a:pPr>
            <a:r>
              <a:rPr lang="en-US" sz="1200" b="1" dirty="0">
                <a:solidFill>
                  <a:prstClr val="black"/>
                </a:solidFill>
                <a:latin typeface="Arial"/>
                <a:cs typeface="Arial" charset="0"/>
              </a:rPr>
              <a:t>Oral/Written Communications</a:t>
            </a:r>
            <a:r>
              <a:rPr lang="en-US" sz="1200" dirty="0">
                <a:solidFill>
                  <a:prstClr val="black"/>
                </a:solidFill>
                <a:latin typeface="Arial"/>
                <a:cs typeface="Arial" charset="0"/>
              </a:rPr>
              <a:t>: Articulate thoughts and ideas clearly and effectively in written and oral forms to persons inside and outside of the organization. The individual has public speaking skills; is able to express ideas to others; and can write/edit memos, letters, and complex technical reports clearly and effectively.</a:t>
            </a:r>
          </a:p>
          <a:p>
            <a:pPr marL="214313" indent="-214313">
              <a:buFont typeface="Wingdings" panose="05000000000000000000" pitchFamily="2" charset="2"/>
              <a:buChar char="§"/>
            </a:pPr>
            <a:endParaRPr lang="en-US" sz="200" dirty="0">
              <a:solidFill>
                <a:prstClr val="black"/>
              </a:solidFill>
              <a:latin typeface="Arial"/>
              <a:cs typeface="Arial" charset="0"/>
            </a:endParaRPr>
          </a:p>
          <a:p>
            <a:pPr marL="214313" indent="-214313">
              <a:buFont typeface="Wingdings" panose="05000000000000000000" pitchFamily="2" charset="2"/>
              <a:buChar char="§"/>
            </a:pPr>
            <a:r>
              <a:rPr lang="en-US" sz="1200" b="1" dirty="0">
                <a:solidFill>
                  <a:prstClr val="black"/>
                </a:solidFill>
                <a:latin typeface="Arial"/>
                <a:cs typeface="Arial" charset="0"/>
              </a:rPr>
              <a:t>Teamwork/Collaboration</a:t>
            </a:r>
            <a:r>
              <a:rPr lang="en-US" sz="1200" dirty="0">
                <a:solidFill>
                  <a:prstClr val="black"/>
                </a:solidFill>
                <a:latin typeface="Arial"/>
                <a:cs typeface="Arial" charset="0"/>
              </a:rPr>
              <a:t>: Build collaborative relationships with colleagues and customers representing diverse cultures, races, ages, genders, religions, lifestyles, and viewpoints. The individual is able to work within a team structure, and can negotiate and manage conflict.</a:t>
            </a:r>
          </a:p>
          <a:p>
            <a:pPr marL="214313" indent="-214313">
              <a:buFont typeface="Wingdings" panose="05000000000000000000" pitchFamily="2" charset="2"/>
              <a:buChar char="§"/>
            </a:pPr>
            <a:endParaRPr lang="en-US" sz="200" dirty="0">
              <a:solidFill>
                <a:prstClr val="black"/>
              </a:solidFill>
              <a:latin typeface="Arial"/>
              <a:cs typeface="Arial" charset="0"/>
            </a:endParaRPr>
          </a:p>
          <a:p>
            <a:pPr marL="214313" indent="-214313">
              <a:buFont typeface="Wingdings" panose="05000000000000000000" pitchFamily="2" charset="2"/>
              <a:buChar char="§"/>
            </a:pPr>
            <a:r>
              <a:rPr lang="en-US" sz="1200" b="1" dirty="0">
                <a:solidFill>
                  <a:prstClr val="black"/>
                </a:solidFill>
                <a:latin typeface="Arial"/>
                <a:cs typeface="Arial" charset="0"/>
              </a:rPr>
              <a:t>Digital Technology</a:t>
            </a:r>
            <a:r>
              <a:rPr lang="en-US" sz="1200" dirty="0">
                <a:solidFill>
                  <a:prstClr val="black"/>
                </a:solidFill>
                <a:latin typeface="Arial"/>
                <a:cs typeface="Arial" charset="0"/>
              </a:rPr>
              <a:t>: Leverage existing digital technologies ethically and efficiently to solve problems, complete tasks, and accomplish goals. The individual demonstrates effective adaptability to new and emerging technologies.</a:t>
            </a:r>
          </a:p>
          <a:p>
            <a:pPr marL="214313" indent="-214313">
              <a:buFont typeface="Wingdings" panose="05000000000000000000" pitchFamily="2" charset="2"/>
              <a:buChar char="§"/>
            </a:pPr>
            <a:endParaRPr lang="en-US" sz="200" dirty="0">
              <a:solidFill>
                <a:prstClr val="black"/>
              </a:solidFill>
              <a:latin typeface="Arial"/>
              <a:cs typeface="Arial" charset="0"/>
            </a:endParaRPr>
          </a:p>
          <a:p>
            <a:pPr marL="214313" indent="-214313">
              <a:buFont typeface="Wingdings" panose="05000000000000000000" pitchFamily="2" charset="2"/>
              <a:buChar char="§"/>
            </a:pPr>
            <a:r>
              <a:rPr lang="en-US" sz="1200" b="1" dirty="0">
                <a:solidFill>
                  <a:prstClr val="black"/>
                </a:solidFill>
                <a:latin typeface="Arial"/>
                <a:cs typeface="Arial" charset="0"/>
              </a:rPr>
              <a:t>Leadership</a:t>
            </a:r>
            <a:r>
              <a:rPr lang="en-US" sz="1200" dirty="0">
                <a:solidFill>
                  <a:prstClr val="black"/>
                </a:solidFill>
                <a:latin typeface="Arial"/>
                <a:cs typeface="Arial" charset="0"/>
              </a:rPr>
              <a:t>: Leverage the strengths of others to achieve common goals, and use interpersonal skills to coach and develop others. The individual is able to assess and manage his/her emotions and those of others; use empathetic skills to guide and motivate; and organize, prioritize, and delegate work.</a:t>
            </a:r>
          </a:p>
          <a:p>
            <a:pPr marL="214313" indent="-214313">
              <a:buFont typeface="Wingdings" panose="05000000000000000000" pitchFamily="2" charset="2"/>
              <a:buChar char="§"/>
            </a:pPr>
            <a:endParaRPr lang="en-US" sz="200" dirty="0">
              <a:solidFill>
                <a:prstClr val="black"/>
              </a:solidFill>
              <a:latin typeface="Arial"/>
              <a:cs typeface="Arial" charset="0"/>
            </a:endParaRPr>
          </a:p>
          <a:p>
            <a:pPr marL="214313" indent="-214313">
              <a:buFont typeface="Wingdings" panose="05000000000000000000" pitchFamily="2" charset="2"/>
              <a:buChar char="§"/>
            </a:pPr>
            <a:r>
              <a:rPr lang="en-US" sz="1200" b="1" dirty="0">
                <a:solidFill>
                  <a:prstClr val="black"/>
                </a:solidFill>
                <a:latin typeface="Arial"/>
                <a:cs typeface="Arial" charset="0"/>
              </a:rPr>
              <a:t>Professionalism/Work Ethic</a:t>
            </a:r>
            <a:r>
              <a:rPr lang="en-US" sz="1200" dirty="0">
                <a:solidFill>
                  <a:prstClr val="black"/>
                </a:solidFill>
                <a:latin typeface="Arial"/>
                <a:cs typeface="Arial" charset="0"/>
              </a:rPr>
              <a:t>: Demonstrate personal accountability and effective work habits, e.g., punctuality, working productively with others, time workload management, and understand the impact of non-verbal communication on professional work image. The individual demonstrates integrity and ethical behavior, acts responsibly with the interests of the large community in mind, and is able to learn from his/her mistakes.</a:t>
            </a:r>
          </a:p>
          <a:p>
            <a:pPr marL="214313" indent="-214313">
              <a:buFont typeface="Wingdings" panose="05000000000000000000" pitchFamily="2" charset="2"/>
              <a:buChar char="§"/>
            </a:pPr>
            <a:endParaRPr lang="en-US" sz="200" dirty="0">
              <a:solidFill>
                <a:prstClr val="black"/>
              </a:solidFill>
              <a:latin typeface="Arial"/>
              <a:cs typeface="Arial" charset="0"/>
            </a:endParaRPr>
          </a:p>
          <a:p>
            <a:pPr marL="214313" indent="-214313">
              <a:buFont typeface="Wingdings" panose="05000000000000000000" pitchFamily="2" charset="2"/>
              <a:buChar char="§"/>
            </a:pPr>
            <a:r>
              <a:rPr lang="en-US" sz="1200" b="1" dirty="0">
                <a:solidFill>
                  <a:prstClr val="black"/>
                </a:solidFill>
                <a:latin typeface="Arial"/>
                <a:cs typeface="Arial" charset="0"/>
              </a:rPr>
              <a:t>Career Management</a:t>
            </a:r>
            <a:r>
              <a:rPr lang="en-US" sz="1200" dirty="0">
                <a:solidFill>
                  <a:prstClr val="black"/>
                </a:solidFill>
                <a:latin typeface="Arial"/>
                <a:cs typeface="Arial" charset="0"/>
              </a:rPr>
              <a:t>: Identify and articulate one’s skills, strengths, knowledge, and experiences relevant to the position desired and career goals, and identify areas necessary for professional growth. The individual is able to navigate and explore job options, understands and can take the steps necessary to pursue opportunities, and understands how to self-advocate for opportunities in the workplace.</a:t>
            </a:r>
          </a:p>
          <a:p>
            <a:pPr marL="214313" indent="-214313">
              <a:buFont typeface="Wingdings" panose="05000000000000000000" pitchFamily="2" charset="2"/>
              <a:buChar char="§"/>
            </a:pPr>
            <a:endParaRPr lang="en-US" sz="200" dirty="0">
              <a:solidFill>
                <a:prstClr val="black"/>
              </a:solidFill>
              <a:latin typeface="Arial"/>
              <a:cs typeface="Arial" charset="0"/>
            </a:endParaRPr>
          </a:p>
          <a:p>
            <a:pPr marL="214313" indent="-214313">
              <a:buFont typeface="Wingdings" panose="05000000000000000000" pitchFamily="2" charset="2"/>
              <a:buChar char="§"/>
            </a:pPr>
            <a:r>
              <a:rPr lang="en-US" sz="1200" b="1" dirty="0">
                <a:solidFill>
                  <a:prstClr val="black"/>
                </a:solidFill>
                <a:latin typeface="Arial"/>
                <a:cs typeface="Arial" charset="0"/>
              </a:rPr>
              <a:t>Global/Intercultural Fluency</a:t>
            </a:r>
            <a:r>
              <a:rPr lang="en-US" sz="1200" dirty="0">
                <a:solidFill>
                  <a:prstClr val="black"/>
                </a:solidFill>
                <a:latin typeface="Arial"/>
                <a:cs typeface="Arial" charset="0"/>
              </a:rPr>
              <a:t>: Value, respect, and learn from diverse cultures, races, ages, genders, sexual orientations, and religions. The individual demonstrates openness, inclusiveness, sensitivity, and the ability to interact respectfully with all people and understand individuals’ differences.</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US" sz="2500" b="0" i="0" u="none" strike="noStrike" kern="1200" cap="none" spc="0" normalizeH="0" baseline="0" noProof="0" dirty="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5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20162493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443</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2_Office Theme</vt:lpstr>
      <vt:lpstr>NACE Competencies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COMPETENCIES    Critical Thinking/Problem Solving: Exercise sound reasoning to analyze issues, make decisions, and overcome problems. The individual is able to obtain, interpret, and use knowledge, facts, and data in this process, and may demonstrate originality and inventiveness.  Oral/Written Communications: Articulate thoughts and ideas clearly and effectively in written and oral forms to persons inside and outside of the organization. The individual has public speaking skills; is able to express ideas to others; and can write/edit memos, letters, and complex technical reports clearly and effectively.  Teamwork/Collaboration: Build collaborative relationships with colleagues and customers representing diverse cultures, races, ages, genders, religions, lifestyles, and viewpoints. The individual is able to work within a team structure, and can negotiate and manage confict.  Digital Technology: Leverage existing digital technologies ethically and effciently to solve problems, complete tasks, and accomplish goals. The individual demonstrates effective adaptability to new and emerging technologies.  Leadership: Leverage the strengths of others to achieve common goals, and use interpersonal skills to coach and develop others. The individual is able to assess and manage his/her emotions and those of others; use empathetic skills to guide and motivate; and organize, prioritize, and delegate work.  Professionalism/Work Ethic: Demonstrate personal accountability and effective work habits, e.g., punctuality, working productively with others, and time workload management, and understand the impact of non-verbal communication on professional work image. The individual demonstrates integrity and ethical behavior, acts responsibly with the interests of the larger community in mind, and is able to learn from his/her mistakes.  Career Management: Identify and articulate oneâ€™s skills, strengths, knowledge, and experiences relevant to the position desired and career goals, and identify areas necessary for professional growth. The individual is able t</dc:title>
  <dc:creator>Bennett, Peter C</dc:creator>
  <cp:lastModifiedBy>Peter</cp:lastModifiedBy>
  <cp:revision>2</cp:revision>
  <cp:lastPrinted>2023-02-20T20:19:27Z</cp:lastPrinted>
  <dcterms:created xsi:type="dcterms:W3CDTF">2023-02-20T19:29:38Z</dcterms:created>
  <dcterms:modified xsi:type="dcterms:W3CDTF">2023-02-22T16:55:33Z</dcterms:modified>
</cp:coreProperties>
</file>